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9B9AD-A45B-4A50-A308-0D4E78615D6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A269-4326-4473-B30D-5482EC2C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393828" eaLnBrk="0" fontAlgn="base" hangingPunct="0">
              <a:spcBef>
                <a:spcPct val="0"/>
              </a:spcBef>
              <a:spcAft>
                <a:spcPct val="0"/>
              </a:spcAft>
            </a:pPr>
            <a:fld id="{6FEDBC3D-0049-413B-A1CF-5F90E0BEFE9D}" type="slidenum">
              <a:rPr lang="ru-RU" altLang="ru-RU" sz="110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pPr defTabSz="393828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100" dirty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kern="1200" dirty="0">
              <a:solidFill>
                <a:prstClr val="white"/>
              </a:solidFill>
              <a:latin typeface="Arial" charset="0"/>
              <a:ea typeface="MS Gothic" pitchFamily="49" charset="-128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39" indent="0" algn="ctr">
              <a:buNone/>
              <a:defRPr/>
            </a:lvl2pPr>
            <a:lvl3pPr marL="828678" indent="0" algn="ctr">
              <a:buNone/>
              <a:defRPr/>
            </a:lvl3pPr>
            <a:lvl4pPr marL="1243017" indent="0" algn="ctr">
              <a:buNone/>
              <a:defRPr/>
            </a:lvl4pPr>
            <a:lvl5pPr marL="1657356" indent="0" algn="ctr">
              <a:buNone/>
              <a:defRPr/>
            </a:lvl5pPr>
            <a:lvl6pPr marL="2071696" indent="0" algn="ctr">
              <a:buNone/>
              <a:defRPr/>
            </a:lvl6pPr>
            <a:lvl7pPr marL="2486036" indent="0" algn="ctr">
              <a:buNone/>
              <a:defRPr/>
            </a:lvl7pPr>
            <a:lvl8pPr marL="2900375" indent="0" algn="ctr">
              <a:buNone/>
              <a:defRPr/>
            </a:lvl8pPr>
            <a:lvl9pPr marL="33147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E032C8AA-E778-41F1-9CC5-994E2FBA912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79950A00-D3E7-4274-8244-ECBB48ACE36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39" indent="0">
              <a:buNone/>
              <a:defRPr sz="1600"/>
            </a:lvl2pPr>
            <a:lvl3pPr marL="828678" indent="0">
              <a:buNone/>
              <a:defRPr sz="1500"/>
            </a:lvl3pPr>
            <a:lvl4pPr marL="1243017" indent="0">
              <a:buNone/>
              <a:defRPr sz="1300"/>
            </a:lvl4pPr>
            <a:lvl5pPr marL="1657356" indent="0">
              <a:buNone/>
              <a:defRPr sz="1300"/>
            </a:lvl5pPr>
            <a:lvl6pPr marL="2071696" indent="0">
              <a:buNone/>
              <a:defRPr sz="1300"/>
            </a:lvl6pPr>
            <a:lvl7pPr marL="2486036" indent="0">
              <a:buNone/>
              <a:defRPr sz="1300"/>
            </a:lvl7pPr>
            <a:lvl8pPr marL="2900375" indent="0">
              <a:buNone/>
              <a:defRPr sz="1300"/>
            </a:lvl8pPr>
            <a:lvl9pPr marL="331471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F1D7B340-32E7-49D2-B032-0B31A2B346E4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EBEBB9EF-0068-4D0A-B0E2-B8CF4128E51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D14A87E4-5CB1-4ED0-A134-3CB50F296E1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1D8ED475-FAA4-4071-ADF8-B78045528D8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06034E81-CB92-4599-8CB9-5F17A878998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7EC481C3-465C-4473-8712-0392AD4AD5E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39" indent="0">
              <a:buNone/>
              <a:defRPr sz="2500"/>
            </a:lvl2pPr>
            <a:lvl3pPr marL="828678" indent="0">
              <a:buNone/>
              <a:defRPr sz="2200"/>
            </a:lvl3pPr>
            <a:lvl4pPr marL="1243017" indent="0">
              <a:buNone/>
              <a:defRPr sz="1800"/>
            </a:lvl4pPr>
            <a:lvl5pPr marL="1657356" indent="0">
              <a:buNone/>
              <a:defRPr sz="1800"/>
            </a:lvl5pPr>
            <a:lvl6pPr marL="2071696" indent="0">
              <a:buNone/>
              <a:defRPr sz="1800"/>
            </a:lvl6pPr>
            <a:lvl7pPr marL="2486036" indent="0">
              <a:buNone/>
              <a:defRPr sz="1800"/>
            </a:lvl7pPr>
            <a:lvl8pPr marL="2900375" indent="0">
              <a:buNone/>
              <a:defRPr sz="1800"/>
            </a:lvl8pPr>
            <a:lvl9pPr marL="331471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367CC620-B7E3-40D5-BB7F-E33A3E662E5D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FDA0FAD9-E054-4D53-BE2E-8BA839CC79F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31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l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 algn="ct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 algn="r" defTabSz="407145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fld id="{100D3418-11E3-4B20-B4B3-7A1A55EE24B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0" indent="-342580" algn="l" defTabSz="9135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defTabSz="9135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8" indent="-228387" algn="l" defTabSz="9135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82" indent="-228387" algn="l" defTabSz="9135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30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85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7145" rtl="0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2" y="6247385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145" rtl="0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5708" algn="l"/>
                <a:tab pos="812854" algn="l"/>
                <a:tab pos="1219995" algn="l"/>
                <a:tab pos="1627144" algn="l"/>
                <a:tab pos="2034291" algn="l"/>
                <a:tab pos="2441432" algn="l"/>
                <a:tab pos="2848583" algn="l"/>
                <a:tab pos="3255730" algn="l"/>
                <a:tab pos="3662875" algn="l"/>
                <a:tab pos="4070022" algn="l"/>
                <a:tab pos="4477168" algn="l"/>
                <a:tab pos="4884313" algn="l"/>
                <a:tab pos="5291458" algn="l"/>
                <a:tab pos="5698606" algn="l"/>
                <a:tab pos="6105749" algn="l"/>
                <a:tab pos="6512898" algn="l"/>
                <a:tab pos="6920041" algn="l"/>
                <a:tab pos="7327189" algn="l"/>
                <a:tab pos="7734336" algn="l"/>
                <a:tab pos="81414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85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145" rtl="0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3F86DA1-D085-4EB2-ADAA-4135136C63C4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1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1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1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1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1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8867" indent="-207171" algn="ctr" defTabSz="4071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3206" indent="-207171" algn="ctr" defTabSz="4071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7548" indent="-207171" algn="ctr" defTabSz="4071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1885" indent="-207171" algn="ctr" defTabSz="4071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755" indent="-310755" algn="l" defTabSz="407145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01" indent="-258963" algn="l" defTabSz="407145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5847" indent="-207171" algn="l" defTabSz="407145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0188" indent="-207171" algn="l" defTabSz="407145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4527" indent="-207171" algn="l" defTabSz="407145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78867" indent="-207171" algn="l" defTabSz="4071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3206" indent="-207171" algn="l" defTabSz="4071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7548" indent="-207171" algn="l" defTabSz="4071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1885" indent="-207171" algn="l" defTabSz="4071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39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8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7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9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03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375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71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Обобщение опыта\Мастер-класс\bu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70" y="2651313"/>
            <a:ext cx="3110422" cy="37495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37576" y="512684"/>
            <a:ext cx="4414186" cy="78486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none" lIns="82858" tIns="41430" rIns="82858" bIns="41430">
            <a:spAutoFit/>
            <a:sp3d extrusionH="57150">
              <a:bevelT w="57150" h="38100" prst="artDeco"/>
            </a:sp3d>
          </a:bodyPr>
          <a:lstStyle/>
          <a:p>
            <a:pPr algn="ctr"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900" b="1" dirty="0">
                <a:ln w="31550" cmpd="sng">
                  <a:gradFill>
                    <a:gsLst>
                      <a:gs pos="70000">
                        <a:srgbClr val="2D2DB9">
                          <a:shade val="50000"/>
                          <a:satMod val="190000"/>
                        </a:srgbClr>
                      </a:gs>
                      <a:gs pos="0">
                        <a:srgbClr val="2D2DB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B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MS Gothic" charset="-128"/>
              </a:rPr>
              <a:t>Мастер-класс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 rot="20684446">
            <a:off x="1479340" y="1362815"/>
            <a:ext cx="7145206" cy="1944179"/>
          </a:xfrm>
          <a:prstGeom prst="rect">
            <a:avLst/>
          </a:prstGeom>
          <a:noFill/>
        </p:spPr>
        <p:txBody>
          <a:bodyPr wrap="none" lIns="82858" tIns="41430" rIns="82858" bIns="4143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6500" b="1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MS Gothic" charset="-128"/>
              </a:rPr>
              <a:t>«Просто. Сложно.</a:t>
            </a:r>
          </a:p>
          <a:p>
            <a:pPr algn="ctr" defTabSz="40710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6500" b="1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" pitchFamily="18" charset="0"/>
                <a:ea typeface="MS Gothic" charset="-128"/>
              </a:rPr>
              <a:t>Интересно.»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273c6701eb27e99c4050328bc8ac5a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bbf9171af7be4ea0cd701bf32981e8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2928958" cy="23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ladraz.ru/upload/blogs/6742_91006c64522c0707c508ac75d54b39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571900" cy="34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ladraz.ru/upload/blogs/6742_e005b368e785d2442a374e0d0ce7e39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876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ladraz.ru/upload/blogs/6742_374874109057cda4d1dd7d897a576d6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ladraz.ru/upload/blogs/6742_fb17a1229c505c6ba5cd829520fafd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ladraz.ru/upload/blogs/6742_f8fccb638ce3657fca2773bdffcec5f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523938" cy="25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kladraz.ru/upload/blogs/6742_af3aa980b66cde324f573bb8ce71573c.jpg"/>
          <p:cNvPicPr/>
          <p:nvPr/>
        </p:nvPicPr>
        <p:blipFill>
          <a:blip r:embed="rId5"/>
          <a:srcRect t="28685"/>
          <a:stretch>
            <a:fillRect/>
          </a:stretch>
        </p:blipFill>
        <p:spPr bwMode="auto">
          <a:xfrm>
            <a:off x="5429256" y="378619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7f0d64be37b030267f2678366ce0942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95312"/>
            <a:ext cx="607223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5376ddc0b5dab5dbb405e30811515fd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392" y="928670"/>
            <a:ext cx="61147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6f45bd24f55ec082d3d2ac6aa9b19c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392" y="571480"/>
            <a:ext cx="60433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1b38b4f14bd43cedf653d1d6bb9c47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000924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9b0cdf06029b3c6166d6c4264d7ca0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437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ladraz.ru/upload/blogs/6742_0fda5b7fb3330050c28f34364b26491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90232"/>
            <a:ext cx="6286544" cy="567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bb0686ac1e72474786ef165f0930d6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7866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202" y="642308"/>
            <a:ext cx="8062560" cy="3045920"/>
          </a:xfrm>
        </p:spPr>
        <p:txBody>
          <a:bodyPr/>
          <a:lstStyle/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господин писал о себе: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«…пальцев у меня двадцать пять на одной руке, столько же на другой, да на ногах десять…»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:</a:t>
            </a:r>
          </a:p>
        </p:txBody>
      </p:sp>
      <p:pic>
        <p:nvPicPr>
          <p:cNvPr id="9" name="Рисунок 8" descr="Копия 2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200" y="2521698"/>
            <a:ext cx="3575192" cy="38754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b63331e235aec0e37d71070fb4e373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7151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642918"/>
            <a:ext cx="3571875" cy="3429000"/>
            <a:chOff x="2897172" y="1279507"/>
            <a:chExt cx="4320000" cy="4320000"/>
          </a:xfrm>
        </p:grpSpPr>
        <p:sp>
          <p:nvSpPr>
            <p:cNvPr id="3" name="Прямоугольник 2"/>
            <p:cNvSpPr>
              <a:spLocks noChangeArrowheads="1"/>
            </p:cNvSpPr>
            <p:nvPr/>
          </p:nvSpPr>
          <p:spPr bwMode="auto">
            <a:xfrm>
              <a:off x="2897172" y="1279507"/>
              <a:ext cx="4320000" cy="432000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cxnSp>
          <p:nvCxnSpPr>
            <p:cNvPr id="4" name="Прямая соединительная линия 3"/>
            <p:cNvCxnSpPr>
              <a:cxnSpLocks noChangeShapeType="1"/>
            </p:cNvCxnSpPr>
            <p:nvPr/>
          </p:nvCxnSpPr>
          <p:spPr bwMode="auto">
            <a:xfrm rot="16200000" flipH="1">
              <a:off x="2897172" y="1279507"/>
              <a:ext cx="4286280" cy="428628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Прямая соединительная линия 4"/>
            <p:cNvCxnSpPr>
              <a:cxnSpLocks noChangeShapeType="1"/>
            </p:cNvCxnSpPr>
            <p:nvPr/>
          </p:nvCxnSpPr>
          <p:spPr bwMode="auto">
            <a:xfrm rot="5400000" flipH="1" flipV="1">
              <a:off x="2897172" y="1279507"/>
              <a:ext cx="4286280" cy="428628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Прямая соединительная линия 5"/>
            <p:cNvCxnSpPr>
              <a:cxnSpLocks noChangeShapeType="1"/>
              <a:stCxn id="3" idx="0"/>
            </p:cNvCxnSpPr>
            <p:nvPr/>
          </p:nvCxnSpPr>
          <p:spPr bwMode="auto">
            <a:xfrm rot="-5400000" flipH="1" flipV="1">
              <a:off x="3977172" y="2342647"/>
              <a:ext cx="2143140" cy="1686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Прямая соединительная линия 6"/>
            <p:cNvCxnSpPr>
              <a:cxnSpLocks noChangeShapeType="1"/>
              <a:stCxn id="3" idx="1"/>
            </p:cNvCxnSpPr>
            <p:nvPr/>
          </p:nvCxnSpPr>
          <p:spPr bwMode="auto">
            <a:xfrm rot="10800000" flipH="1" flipV="1">
              <a:off x="2897172" y="3439507"/>
              <a:ext cx="1071570" cy="10547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>
              <a:cxnSpLocks noChangeShapeType="1"/>
              <a:stCxn id="3" idx="1"/>
            </p:cNvCxnSpPr>
            <p:nvPr/>
          </p:nvCxnSpPr>
          <p:spPr bwMode="auto">
            <a:xfrm rot="10800000" flipH="1">
              <a:off x="2897172" y="2351077"/>
              <a:ext cx="1071570" cy="10884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43174" y="3214686"/>
            <a:ext cx="6000754" cy="2857505"/>
            <a:chOff x="3682990" y="3994151"/>
            <a:chExt cx="5429288" cy="2214578"/>
          </a:xfrm>
        </p:grpSpPr>
        <p:sp>
          <p:nvSpPr>
            <p:cNvPr id="10" name="Равнобедренный треугольник 9"/>
            <p:cNvSpPr>
              <a:spLocks noChangeArrowheads="1"/>
            </p:cNvSpPr>
            <p:nvPr/>
          </p:nvSpPr>
          <p:spPr bwMode="auto">
            <a:xfrm>
              <a:off x="3682990" y="3994151"/>
              <a:ext cx="5429288" cy="2214578"/>
            </a:xfrm>
            <a:prstGeom prst="triangle">
              <a:avLst>
                <a:gd name="adj" fmla="val 500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MS Gothic" pitchFamily="49" charset="-128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cxnSp>
          <p:nvCxnSpPr>
            <p:cNvPr id="11" name="Прямая соединительная линия 10"/>
            <p:cNvCxnSpPr>
              <a:cxnSpLocks noChangeShapeType="1"/>
              <a:stCxn id="10" idx="0"/>
              <a:endCxn id="10" idx="3"/>
            </p:cNvCxnSpPr>
            <p:nvPr/>
          </p:nvCxnSpPr>
          <p:spPr bwMode="auto">
            <a:xfrm rot="16200000" flipH="1">
              <a:off x="5290345" y="5101440"/>
              <a:ext cx="221457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Прямая соединительная линия 11"/>
            <p:cNvCxnSpPr>
              <a:cxnSpLocks noChangeShapeType="1"/>
              <a:stCxn id="10" idx="3"/>
              <a:endCxn id="10" idx="1"/>
            </p:cNvCxnSpPr>
            <p:nvPr/>
          </p:nvCxnSpPr>
          <p:spPr bwMode="auto">
            <a:xfrm rot="5400000" flipH="1">
              <a:off x="5165328" y="4976424"/>
              <a:ext cx="1107289" cy="13573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Прямая соединительная линия 12"/>
            <p:cNvCxnSpPr>
              <a:cxnSpLocks noChangeShapeType="1"/>
              <a:stCxn id="10" idx="3"/>
              <a:endCxn id="10" idx="5"/>
            </p:cNvCxnSpPr>
            <p:nvPr/>
          </p:nvCxnSpPr>
          <p:spPr bwMode="auto">
            <a:xfrm rot="5400000" flipH="1" flipV="1">
              <a:off x="6522650" y="4976424"/>
              <a:ext cx="1107289" cy="13573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Прямая соединительная линия 13"/>
            <p:cNvCxnSpPr>
              <a:cxnSpLocks noChangeShapeType="1"/>
              <a:stCxn id="10" idx="5"/>
            </p:cNvCxnSpPr>
            <p:nvPr/>
          </p:nvCxnSpPr>
          <p:spPr bwMode="auto">
            <a:xfrm>
              <a:off x="7754956" y="5101440"/>
              <a:ext cx="0" cy="11072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4397370" y="5637225"/>
              <a:ext cx="642942" cy="5715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Прямая соединительная линия 15"/>
            <p:cNvCxnSpPr>
              <a:cxnSpLocks noChangeShapeType="1"/>
            </p:cNvCxnSpPr>
            <p:nvPr/>
          </p:nvCxnSpPr>
          <p:spPr bwMode="auto">
            <a:xfrm flipV="1">
              <a:off x="5040312" y="5637225"/>
              <a:ext cx="642942" cy="5715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aee62013c460f197571d81606455ad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2" y="857232"/>
            <a:ext cx="60483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42_df781614583ca14b3563dd5ad3d7aae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2" y="1258570"/>
            <a:ext cx="5667375" cy="459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бобщение опыта\Мастер-класс\9d4dc1fe29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4786339" cy="638178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857232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 ЗАКЛЮЧЕНИЕ ПОЖЕЛАЮ, ПУСТЬ МАТЕМАТИКА БУДЕТ ПОЛЕЗНА ВАМ ВАШИМ ДЕТЯМ И ВОСПИТАННИКАМ.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 ВАМ В ПОИСКАХ КРАСИВЫХ РЕШЕНИЙ И УВЛЕКАТЕЛЬНЫХ ЗАДАЧ.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202" y="642308"/>
            <a:ext cx="8062560" cy="3045920"/>
          </a:xfrm>
        </p:spPr>
        <p:txBody>
          <a:bodyPr/>
          <a:lstStyle/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господин писал о себе: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«…пальцев у меня двадцать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пять на одной руке, столько же на другой, да на ногах десять…»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</a:t>
            </a:r>
          </a:p>
          <a:p>
            <a:pPr eaLnBrk="1">
              <a:lnSpc>
                <a:spcPct val="120000"/>
              </a:lnSpc>
              <a:buFont typeface="Times New Roman" pitchFamily="16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:</a:t>
            </a:r>
          </a:p>
        </p:txBody>
      </p:sp>
      <p:pic>
        <p:nvPicPr>
          <p:cNvPr id="9" name="Рисунок 8" descr="Копия 2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200" y="2521698"/>
            <a:ext cx="3575192" cy="38754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0396" y="3429004"/>
            <a:ext cx="5052777" cy="2920078"/>
          </a:xfrm>
          <a:ln>
            <a:miter lim="800000"/>
          </a:ln>
          <a:effectLst>
            <a:softEdge rad="635000"/>
          </a:effectLst>
        </p:spPr>
      </p:pic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684005" y="1744029"/>
            <a:ext cx="7387200" cy="2213512"/>
          </a:xfrm>
        </p:spPr>
        <p:txBody>
          <a:bodyPr/>
          <a:lstStyle/>
          <a:p>
            <a:pPr marL="0" indent="0" algn="just" eaLnBrk="1"/>
            <a:r>
              <a:rPr lang="ru-RU" alt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путешественника одновременно подошли к реке. У берега была привязана лодка, в которой мог переправиться только один человек. Путешественники не умели плавать, но каждому из них удалось переправиться через реку и пойти своей дорогой. Как могло это случиться? </a:t>
            </a:r>
          </a:p>
        </p:txBody>
      </p:sp>
      <p:pic>
        <p:nvPicPr>
          <p:cNvPr id="8196" name="Picture 2" descr="C:\Users\user\Desktop\Обобщение опыта\Мастер-класс\question_mark_naught101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602" y="447887"/>
            <a:ext cx="1231200" cy="12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387" y="2910547"/>
            <a:ext cx="3647562" cy="316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78400" y="707114"/>
            <a:ext cx="7322400" cy="12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02" tIns="41451" rIns="82902" bIns="41451">
            <a:spAutoFit/>
          </a:bodyPr>
          <a:lstStyle/>
          <a:p>
            <a:pPr algn="just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парикмахер в Женеве охотнее подстрижет двух французов, чем одного немца?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-2765980">
            <a:off x="2132578" y="1326447"/>
            <a:ext cx="1188125" cy="1288800"/>
            <a:chOff x="2400" y="1584"/>
            <a:chExt cx="816" cy="813"/>
          </a:xfrm>
        </p:grpSpPr>
        <p:sp>
          <p:nvSpPr>
            <p:cNvPr id="143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2765980">
            <a:off x="3946980" y="1261644"/>
            <a:ext cx="1188124" cy="1288800"/>
            <a:chOff x="2400" y="1584"/>
            <a:chExt cx="816" cy="813"/>
          </a:xfrm>
        </p:grpSpPr>
        <p:sp>
          <p:nvSpPr>
            <p:cNvPr id="143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-2765980">
            <a:off x="5761380" y="1261644"/>
            <a:ext cx="1188124" cy="1288800"/>
            <a:chOff x="2400" y="1584"/>
            <a:chExt cx="816" cy="813"/>
          </a:xfrm>
        </p:grpSpPr>
        <p:sp>
          <p:nvSpPr>
            <p:cNvPr id="143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2765980">
            <a:off x="2132580" y="3724299"/>
            <a:ext cx="1188124" cy="1288800"/>
            <a:chOff x="2400" y="1584"/>
            <a:chExt cx="816" cy="813"/>
          </a:xfrm>
        </p:grpSpPr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 rot="-2765980">
            <a:off x="3946978" y="3789108"/>
            <a:ext cx="1188125" cy="1288800"/>
            <a:chOff x="2400" y="1584"/>
            <a:chExt cx="816" cy="813"/>
          </a:xfrm>
        </p:grpSpPr>
        <p:sp>
          <p:nvSpPr>
            <p:cNvPr id="143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765980">
            <a:off x="5826180" y="3789108"/>
            <a:ext cx="1188125" cy="1288800"/>
            <a:chOff x="2400" y="1584"/>
            <a:chExt cx="816" cy="813"/>
          </a:xfrm>
        </p:grpSpPr>
        <p:sp>
          <p:nvSpPr>
            <p:cNvPr id="143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43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5"/>
          <p:cNvSpPr>
            <a:spLocks noChangeArrowheads="1"/>
          </p:cNvSpPr>
          <p:nvPr/>
        </p:nvSpPr>
        <p:spPr bwMode="auto">
          <a:xfrm>
            <a:off x="4636800" y="512697"/>
            <a:ext cx="3628800" cy="5054931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18" tIns="41460" rIns="82918" bIns="4146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5363" name="Прямоугольник 44"/>
          <p:cNvSpPr>
            <a:spLocks noChangeArrowheads="1"/>
          </p:cNvSpPr>
          <p:nvPr/>
        </p:nvSpPr>
        <p:spPr bwMode="auto">
          <a:xfrm>
            <a:off x="619200" y="512697"/>
            <a:ext cx="3628800" cy="5054931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18" tIns="41460" rIns="82918" bIns="4146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84004" y="966345"/>
            <a:ext cx="3176640" cy="1288935"/>
            <a:chOff x="3581400" y="1138238"/>
            <a:chExt cx="3502025" cy="142081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2765980">
              <a:off x="3636963" y="1104900"/>
              <a:ext cx="1309687" cy="1420813"/>
              <a:chOff x="2400" y="1584"/>
              <a:chExt cx="816" cy="813"/>
            </a:xfrm>
          </p:grpSpPr>
          <p:sp>
            <p:nvSpPr>
              <p:cNvPr id="15404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405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-4252558">
              <a:off x="4914107" y="1135856"/>
              <a:ext cx="1309688" cy="1419225"/>
              <a:chOff x="2400" y="1584"/>
              <a:chExt cx="816" cy="813"/>
            </a:xfrm>
          </p:grpSpPr>
          <p:sp>
            <p:nvSpPr>
              <p:cNvPr id="15402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403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-899145">
              <a:off x="5773738" y="1138238"/>
              <a:ext cx="1309687" cy="1420812"/>
              <a:chOff x="2400" y="1584"/>
              <a:chExt cx="816" cy="813"/>
            </a:xfrm>
          </p:grpSpPr>
          <p:sp>
            <p:nvSpPr>
              <p:cNvPr id="15400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401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5155200" y="1031148"/>
            <a:ext cx="3438720" cy="1337901"/>
            <a:chOff x="3140075" y="4232275"/>
            <a:chExt cx="3790950" cy="1474788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-2765980">
              <a:off x="5565775" y="4176713"/>
              <a:ext cx="1309688" cy="1420812"/>
              <a:chOff x="2400" y="1584"/>
              <a:chExt cx="816" cy="813"/>
            </a:xfrm>
          </p:grpSpPr>
          <p:sp>
            <p:nvSpPr>
              <p:cNvPr id="15395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96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-935542">
              <a:off x="4064000" y="4286250"/>
              <a:ext cx="1309688" cy="1420813"/>
              <a:chOff x="2400" y="1584"/>
              <a:chExt cx="816" cy="813"/>
            </a:xfrm>
          </p:grpSpPr>
          <p:sp>
            <p:nvSpPr>
              <p:cNvPr id="15393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94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-4292408">
              <a:off x="3194050" y="4273550"/>
              <a:ext cx="1311275" cy="1419225"/>
              <a:chOff x="2400" y="1584"/>
              <a:chExt cx="816" cy="813"/>
            </a:xfrm>
          </p:grpSpPr>
          <p:sp>
            <p:nvSpPr>
              <p:cNvPr id="15391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92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84004" y="3493807"/>
            <a:ext cx="3176640" cy="1288936"/>
            <a:chOff x="3581400" y="1138238"/>
            <a:chExt cx="3502025" cy="1420812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 rot="-2765980">
              <a:off x="3636963" y="1104900"/>
              <a:ext cx="1309687" cy="1420813"/>
              <a:chOff x="2400" y="1584"/>
              <a:chExt cx="816" cy="813"/>
            </a:xfrm>
          </p:grpSpPr>
          <p:sp>
            <p:nvSpPr>
              <p:cNvPr id="15386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87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 rot="-4252558">
              <a:off x="4914108" y="1135853"/>
              <a:ext cx="1309689" cy="1419225"/>
              <a:chOff x="2400" y="1584"/>
              <a:chExt cx="816" cy="813"/>
            </a:xfrm>
          </p:grpSpPr>
          <p:sp>
            <p:nvSpPr>
              <p:cNvPr id="15384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85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 rot="-899145">
              <a:off x="5773738" y="1138238"/>
              <a:ext cx="1309687" cy="1420812"/>
              <a:chOff x="2400" y="1584"/>
              <a:chExt cx="816" cy="813"/>
            </a:xfrm>
          </p:grpSpPr>
          <p:sp>
            <p:nvSpPr>
              <p:cNvPr id="15382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83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14" name="Группа 34"/>
          <p:cNvGrpSpPr>
            <a:grpSpLocks/>
          </p:cNvGrpSpPr>
          <p:nvPr/>
        </p:nvGrpSpPr>
        <p:grpSpPr bwMode="auto">
          <a:xfrm>
            <a:off x="5155200" y="3493809"/>
            <a:ext cx="3438720" cy="1337901"/>
            <a:chOff x="3140075" y="4232275"/>
            <a:chExt cx="3790950" cy="1474788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 rot="-2765980">
              <a:off x="5565777" y="4176711"/>
              <a:ext cx="1309689" cy="1420812"/>
              <a:chOff x="2400" y="1584"/>
              <a:chExt cx="816" cy="813"/>
            </a:xfrm>
          </p:grpSpPr>
          <p:sp>
            <p:nvSpPr>
              <p:cNvPr id="15377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78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 rot="-935542">
              <a:off x="4064002" y="4286249"/>
              <a:ext cx="1309689" cy="1420813"/>
              <a:chOff x="2400" y="1584"/>
              <a:chExt cx="816" cy="813"/>
            </a:xfrm>
          </p:grpSpPr>
          <p:sp>
            <p:nvSpPr>
              <p:cNvPr id="15375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76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 rot="-4292408">
              <a:off x="3194050" y="4273550"/>
              <a:ext cx="1311275" cy="1419225"/>
              <a:chOff x="2400" y="1584"/>
              <a:chExt cx="816" cy="813"/>
            </a:xfrm>
          </p:grpSpPr>
          <p:sp>
            <p:nvSpPr>
              <p:cNvPr id="15373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15374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sp>
        <p:nvSpPr>
          <p:cNvPr id="15368" name="Прямоугольник 46"/>
          <p:cNvSpPr>
            <a:spLocks noChangeArrowheads="1"/>
          </p:cNvSpPr>
          <p:nvPr/>
        </p:nvSpPr>
        <p:spPr bwMode="auto">
          <a:xfrm>
            <a:off x="1720800" y="5762049"/>
            <a:ext cx="1036800" cy="583261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18" tIns="41460" rIns="82918" bIns="4146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 dirty="0">
                <a:latin typeface="Times New Roman" pitchFamily="18" charset="0"/>
                <a:cs typeface="Times New Roman" pitchFamily="18" charset="0"/>
              </a:rPr>
              <a:t>по 4</a:t>
            </a:r>
          </a:p>
        </p:txBody>
      </p:sp>
      <p:sp>
        <p:nvSpPr>
          <p:cNvPr id="15369" name="Прямоугольник 47"/>
          <p:cNvSpPr>
            <a:spLocks noChangeArrowheads="1"/>
          </p:cNvSpPr>
          <p:nvPr/>
        </p:nvSpPr>
        <p:spPr bwMode="auto">
          <a:xfrm>
            <a:off x="6062400" y="5762049"/>
            <a:ext cx="1036800" cy="583261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18" tIns="41460" rIns="82918" bIns="4146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 dirty="0">
                <a:latin typeface="Times New Roman" pitchFamily="18" charset="0"/>
                <a:cs typeface="Times New Roman" pitchFamily="18" charset="0"/>
              </a:rPr>
              <a:t>по 6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2709727">
            <a:off x="6537540" y="1068660"/>
            <a:ext cx="1189565" cy="1287360"/>
            <a:chOff x="2400" y="1584"/>
            <a:chExt cx="816" cy="813"/>
          </a:xfrm>
        </p:grpSpPr>
        <p:sp>
          <p:nvSpPr>
            <p:cNvPr id="2051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51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997601" y="1744026"/>
            <a:ext cx="2265120" cy="1287495"/>
            <a:chOff x="896908" y="1891240"/>
            <a:chExt cx="2497203" cy="142001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-5400000">
              <a:off x="951729" y="1939066"/>
              <a:ext cx="1310369" cy="1420011"/>
              <a:chOff x="2400" y="1584"/>
              <a:chExt cx="816" cy="813"/>
            </a:xfrm>
          </p:grpSpPr>
          <p:sp>
            <p:nvSpPr>
              <p:cNvPr id="20509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510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083742" y="1891240"/>
              <a:ext cx="1310369" cy="1420011"/>
              <a:chOff x="2400" y="1584"/>
              <a:chExt cx="816" cy="813"/>
            </a:xfrm>
          </p:grpSpPr>
          <p:sp>
            <p:nvSpPr>
              <p:cNvPr id="20507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508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748800" y="1744026"/>
            <a:ext cx="2265120" cy="1287495"/>
            <a:chOff x="896908" y="1891240"/>
            <a:chExt cx="2497203" cy="1420011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-5400000">
              <a:off x="951729" y="1939066"/>
              <a:ext cx="1310369" cy="1420011"/>
              <a:chOff x="2400" y="1584"/>
              <a:chExt cx="816" cy="813"/>
            </a:xfrm>
          </p:grpSpPr>
          <p:sp>
            <p:nvSpPr>
              <p:cNvPr id="20503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504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083742" y="1891240"/>
              <a:ext cx="1310369" cy="1420011"/>
              <a:chOff x="2400" y="1584"/>
              <a:chExt cx="816" cy="813"/>
            </a:xfrm>
          </p:grpSpPr>
          <p:sp>
            <p:nvSpPr>
              <p:cNvPr id="20501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502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 rot="2709727">
            <a:off x="1288740" y="1068660"/>
            <a:ext cx="1189565" cy="1287360"/>
            <a:chOff x="2400" y="1584"/>
            <a:chExt cx="816" cy="813"/>
          </a:xfrm>
        </p:grpSpPr>
        <p:sp>
          <p:nvSpPr>
            <p:cNvPr id="2049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49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2709727">
            <a:off x="3945540" y="2170376"/>
            <a:ext cx="1189565" cy="1287360"/>
            <a:chOff x="2400" y="1584"/>
            <a:chExt cx="816" cy="813"/>
          </a:xfrm>
        </p:grpSpPr>
        <p:sp>
          <p:nvSpPr>
            <p:cNvPr id="2049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49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 rot="-5400000">
            <a:off x="3390420" y="2796121"/>
            <a:ext cx="1188125" cy="1287360"/>
            <a:chOff x="2400" y="1584"/>
            <a:chExt cx="816" cy="813"/>
          </a:xfrm>
        </p:grpSpPr>
        <p:sp>
          <p:nvSpPr>
            <p:cNvPr id="2049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49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07200" y="2716128"/>
            <a:ext cx="1188000" cy="1287495"/>
            <a:chOff x="2400" y="1584"/>
            <a:chExt cx="816" cy="813"/>
          </a:xfrm>
        </p:grpSpPr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02379" y="707097"/>
            <a:ext cx="6662879" cy="556065"/>
          </a:xfrm>
          <a:prstGeom prst="rect">
            <a:avLst/>
          </a:prstGeom>
        </p:spPr>
        <p:txBody>
          <a:bodyPr wrap="none" lIns="82927" tIns="41464" rIns="82927" bIns="41464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MS Gothic" charset="-128"/>
              </a:rPr>
              <a:t>Математическое исчезновение</a:t>
            </a:r>
          </a:p>
        </p:txBody>
      </p:sp>
      <p:sp>
        <p:nvSpPr>
          <p:cNvPr id="20490" name="Прямоугольник 32"/>
          <p:cNvSpPr>
            <a:spLocks noChangeArrowheads="1"/>
          </p:cNvSpPr>
          <p:nvPr/>
        </p:nvSpPr>
        <p:spPr bwMode="auto">
          <a:xfrm>
            <a:off x="813603" y="4595524"/>
            <a:ext cx="7646400" cy="123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3 треугольника. Уберите 2 спички, чтобы треугольников не стало.</a:t>
            </a:r>
            <a:endParaRPr lang="ru-RU" alt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2709727">
            <a:off x="5241539" y="1068660"/>
            <a:ext cx="1189565" cy="1287360"/>
            <a:chOff x="2400" y="1584"/>
            <a:chExt cx="816" cy="813"/>
          </a:xfrm>
        </p:grpSpPr>
        <p:sp>
          <p:nvSpPr>
            <p:cNvPr id="2153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153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4636800" y="1744025"/>
            <a:ext cx="2265120" cy="1287495"/>
            <a:chOff x="896908" y="1891240"/>
            <a:chExt cx="2497203" cy="142001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-5400000">
              <a:off x="951729" y="1939066"/>
              <a:ext cx="1310369" cy="1420011"/>
              <a:chOff x="2400" y="1584"/>
              <a:chExt cx="816" cy="813"/>
            </a:xfrm>
          </p:grpSpPr>
          <p:sp>
            <p:nvSpPr>
              <p:cNvPr id="21531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1532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083742" y="1891240"/>
              <a:ext cx="1310369" cy="1420011"/>
              <a:chOff x="2400" y="1584"/>
              <a:chExt cx="816" cy="813"/>
            </a:xfrm>
          </p:grpSpPr>
          <p:sp>
            <p:nvSpPr>
              <p:cNvPr id="21529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1530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748800" y="1744025"/>
            <a:ext cx="2265120" cy="1287495"/>
            <a:chOff x="896908" y="1891240"/>
            <a:chExt cx="2497203" cy="1420011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-5400000">
              <a:off x="951729" y="1939066"/>
              <a:ext cx="1310369" cy="1420011"/>
              <a:chOff x="2400" y="1584"/>
              <a:chExt cx="816" cy="813"/>
            </a:xfrm>
          </p:grpSpPr>
          <p:sp>
            <p:nvSpPr>
              <p:cNvPr id="21525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1526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083742" y="1891240"/>
              <a:ext cx="1310369" cy="1420011"/>
              <a:chOff x="2400" y="1584"/>
              <a:chExt cx="816" cy="813"/>
            </a:xfrm>
          </p:grpSpPr>
          <p:sp>
            <p:nvSpPr>
              <p:cNvPr id="21523" name="AutoShape 12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765" cy="765"/>
              </a:xfrm>
              <a:prstGeom prst="cube">
                <a:avLst>
                  <a:gd name="adj" fmla="val 9294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1524" name="Oval 13"/>
              <p:cNvSpPr>
                <a:spLocks noChangeArrowheads="1"/>
              </p:cNvSpPr>
              <p:nvPr/>
            </p:nvSpPr>
            <p:spPr bwMode="auto">
              <a:xfrm>
                <a:off x="3120" y="1584"/>
                <a:ext cx="96" cy="96"/>
              </a:xfrm>
              <a:prstGeom prst="ellipse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grpSp>
        <p:nvGrpSpPr>
          <p:cNvPr id="9" name="Group 11"/>
          <p:cNvGrpSpPr>
            <a:grpSpLocks/>
          </p:cNvGrpSpPr>
          <p:nvPr/>
        </p:nvGrpSpPr>
        <p:grpSpPr bwMode="auto">
          <a:xfrm rot="2709727">
            <a:off x="1288739" y="1068660"/>
            <a:ext cx="1189565" cy="1287360"/>
            <a:chOff x="2400" y="1584"/>
            <a:chExt cx="816" cy="813"/>
          </a:xfrm>
        </p:grpSpPr>
        <p:sp>
          <p:nvSpPr>
            <p:cNvPr id="21519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152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2709727">
            <a:off x="3167939" y="1846343"/>
            <a:ext cx="1189565" cy="1287360"/>
            <a:chOff x="2400" y="1584"/>
            <a:chExt cx="816" cy="813"/>
          </a:xfrm>
        </p:grpSpPr>
        <p:sp>
          <p:nvSpPr>
            <p:cNvPr id="21517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151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 rot="2698398">
            <a:off x="7250402" y="1975889"/>
            <a:ext cx="1189440" cy="1287495"/>
            <a:chOff x="2400" y="1584"/>
            <a:chExt cx="816" cy="813"/>
          </a:xfrm>
        </p:grpSpPr>
        <p:sp>
          <p:nvSpPr>
            <p:cNvPr id="21515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151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2655240">
            <a:off x="7250401" y="1522240"/>
            <a:ext cx="1188000" cy="1288935"/>
            <a:chOff x="2400" y="1584"/>
            <a:chExt cx="816" cy="813"/>
          </a:xfrm>
        </p:grpSpPr>
        <p:sp>
          <p:nvSpPr>
            <p:cNvPr id="21513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15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168</Words>
  <PresentationFormat>Экран (4:3)</PresentationFormat>
  <Paragraphs>29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мамуля</dc:creator>
  <cp:lastModifiedBy>мамуля</cp:lastModifiedBy>
  <cp:revision>8</cp:revision>
  <dcterms:created xsi:type="dcterms:W3CDTF">2019-01-12T17:03:59Z</dcterms:created>
  <dcterms:modified xsi:type="dcterms:W3CDTF">2019-01-12T18:09:47Z</dcterms:modified>
</cp:coreProperties>
</file>