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8"/>
  </p:notesMasterIdLst>
  <p:sldIdLst>
    <p:sldId id="271" r:id="rId2"/>
    <p:sldId id="299" r:id="rId3"/>
    <p:sldId id="303" r:id="rId4"/>
    <p:sldId id="301" r:id="rId5"/>
    <p:sldId id="300" r:id="rId6"/>
    <p:sldId id="302" r:id="rId7"/>
    <p:sldId id="289" r:id="rId8"/>
    <p:sldId id="290" r:id="rId9"/>
    <p:sldId id="304" r:id="rId10"/>
    <p:sldId id="305" r:id="rId11"/>
    <p:sldId id="276" r:id="rId12"/>
    <p:sldId id="316" r:id="rId13"/>
    <p:sldId id="315" r:id="rId14"/>
    <p:sldId id="318" r:id="rId15"/>
    <p:sldId id="310" r:id="rId16"/>
    <p:sldId id="277" r:id="rId17"/>
    <p:sldId id="311" r:id="rId18"/>
    <p:sldId id="312" r:id="rId19"/>
    <p:sldId id="317" r:id="rId20"/>
    <p:sldId id="319" r:id="rId21"/>
    <p:sldId id="294" r:id="rId22"/>
    <p:sldId id="293" r:id="rId23"/>
    <p:sldId id="320" r:id="rId24"/>
    <p:sldId id="321" r:id="rId25"/>
    <p:sldId id="285" r:id="rId26"/>
    <p:sldId id="322" r:id="rId27"/>
    <p:sldId id="323" r:id="rId28"/>
    <p:sldId id="307" r:id="rId29"/>
    <p:sldId id="308" r:id="rId30"/>
    <p:sldId id="309" r:id="rId31"/>
    <p:sldId id="326" r:id="rId32"/>
    <p:sldId id="324" r:id="rId33"/>
    <p:sldId id="325" r:id="rId34"/>
    <p:sldId id="327" r:id="rId35"/>
    <p:sldId id="328" r:id="rId36"/>
    <p:sldId id="295" r:id="rId37"/>
  </p:sldIdLst>
  <p:sldSz cx="9144000" cy="6858000" type="screen4x3"/>
  <p:notesSz cx="6761163" cy="99425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656"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D824C9DD-6897-4312-8E86-E4729C86FF83}" type="datetimeFigureOut">
              <a:rPr lang="ru-RU" smtClean="0"/>
              <a:pPr/>
              <a:t>14.02.2017</a:t>
            </a:fld>
            <a:endParaRPr lang="ru-RU"/>
          </a:p>
        </p:txBody>
      </p:sp>
      <p:sp>
        <p:nvSpPr>
          <p:cNvPr id="4" name="Образ слайда 3"/>
          <p:cNvSpPr>
            <a:spLocks noGrp="1" noRot="1" noChangeAspect="1"/>
          </p:cNvSpPr>
          <p:nvPr>
            <p:ph type="sldImg" idx="2"/>
          </p:nvPr>
        </p:nvSpPr>
        <p:spPr>
          <a:xfrm>
            <a:off x="1143000" y="1243013"/>
            <a:ext cx="4475163" cy="33559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BE253397-9102-4273-AE03-29BFE7D95FFD}" type="slidenum">
              <a:rPr lang="ru-RU" smtClean="0"/>
              <a:pPr/>
              <a:t>‹#›</a:t>
            </a:fld>
            <a:endParaRPr lang="ru-RU"/>
          </a:p>
        </p:txBody>
      </p:sp>
    </p:spTree>
    <p:extLst>
      <p:ext uri="{BB962C8B-B14F-4D97-AF65-F5344CB8AC3E}">
        <p14:creationId xmlns:p14="http://schemas.microsoft.com/office/powerpoint/2010/main" xmlns="" val="37658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257A58CE-80F1-46A9-B648-9F2FE7F4829C}" type="datetimeFigureOut">
              <a:rPr lang="ru-RU" smtClean="0"/>
              <a:pPr/>
              <a:t>14.02.2017</a:t>
            </a:fld>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A8670918-264A-4B09-BB5F-4738CADAF1A0}" type="slidenum">
              <a:rPr lang="ru-RU" smtClean="0"/>
              <a:pPr/>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03067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57A58CE-80F1-46A9-B648-9F2FE7F4829C}" type="datetimeFigureOut">
              <a:rPr lang="ru-RU" smtClean="0"/>
              <a:pPr/>
              <a:t>14.02.2017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670918-264A-4B09-BB5F-4738CADAF1A0}" type="slidenum">
              <a:rPr lang="ru-RU" smtClean="0"/>
              <a:pPr/>
              <a:t>‹#›</a:t>
            </a:fld>
            <a:endParaRPr lang="ru-RU"/>
          </a:p>
        </p:txBody>
      </p:sp>
    </p:spTree>
    <p:extLst>
      <p:ext uri="{BB962C8B-B14F-4D97-AF65-F5344CB8AC3E}">
        <p14:creationId xmlns:p14="http://schemas.microsoft.com/office/powerpoint/2010/main" xmlns="" val="43945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7A58CE-80F1-46A9-B648-9F2FE7F4829C}" type="datetimeFigureOut">
              <a:rPr lang="ru-RU" smtClean="0"/>
              <a:pPr/>
              <a:t>14.02.2017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670918-264A-4B09-BB5F-4738CADAF1A0}" type="slidenum">
              <a:rPr lang="ru-RU" smtClean="0"/>
              <a:pPr/>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36833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7A58CE-80F1-46A9-B648-9F2FE7F4829C}" type="datetimeFigureOut">
              <a:rPr lang="ru-RU" smtClean="0"/>
              <a:pPr/>
              <a:t>14.02.2017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670918-264A-4B09-BB5F-4738CADAF1A0}" type="slidenum">
              <a:rPr lang="ru-RU" smtClean="0"/>
              <a:pPr/>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48053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7A58CE-80F1-46A9-B648-9F2FE7F4829C}" type="datetimeFigureOut">
              <a:rPr lang="ru-RU" smtClean="0"/>
              <a:pPr/>
              <a:t>14.02.2017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670918-264A-4B09-BB5F-4738CADAF1A0}" type="slidenum">
              <a:rPr lang="ru-RU" smtClean="0"/>
              <a:pPr/>
              <a:t>‹#›</a:t>
            </a:fld>
            <a:endParaRPr lang="ru-RU"/>
          </a:p>
        </p:txBody>
      </p:sp>
    </p:spTree>
    <p:extLst>
      <p:ext uri="{BB962C8B-B14F-4D97-AF65-F5344CB8AC3E}">
        <p14:creationId xmlns:p14="http://schemas.microsoft.com/office/powerpoint/2010/main" xmlns="" val="577789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7A58CE-80F1-46A9-B648-9F2FE7F4829C}" type="datetimeFigureOut">
              <a:rPr lang="ru-RU" smtClean="0"/>
              <a:pPr/>
              <a:t>14.02.2017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670918-264A-4B09-BB5F-4738CADAF1A0}" type="slidenum">
              <a:rPr lang="ru-RU" smtClean="0"/>
              <a:pPr/>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86263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ru-RU" smtClean="0"/>
              <a:t>Образец заголовка</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7A58CE-80F1-46A9-B648-9F2FE7F4829C}" type="datetimeFigureOut">
              <a:rPr lang="ru-RU" smtClean="0"/>
              <a:pPr/>
              <a:t>14.02.2017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670918-264A-4B09-BB5F-4738CADAF1A0}" type="slidenum">
              <a:rPr lang="ru-RU" smtClean="0"/>
              <a:pPr/>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74922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57A58CE-80F1-46A9-B648-9F2FE7F4829C}" type="datetimeFigureOut">
              <a:rPr lang="ru-RU" smtClean="0"/>
              <a:pPr/>
              <a:t>14.02.2017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670918-264A-4B09-BB5F-4738CADAF1A0}" type="slidenum">
              <a:rPr lang="ru-RU" smtClean="0"/>
              <a:pPr/>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12777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57A58CE-80F1-46A9-B648-9F2FE7F4829C}" type="datetimeFigureOut">
              <a:rPr lang="ru-RU" smtClean="0"/>
              <a:pPr/>
              <a:t>14.02.2017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670918-264A-4B09-BB5F-4738CADAF1A0}" type="slidenum">
              <a:rPr lang="ru-RU" smtClean="0"/>
              <a:pPr/>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78614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57A58CE-80F1-46A9-B648-9F2FE7F4829C}" type="datetimeFigureOut">
              <a:rPr lang="ru-RU" smtClean="0"/>
              <a:pPr/>
              <a:t>14.02.2017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670918-264A-4B09-BB5F-4738CADAF1A0}" type="slidenum">
              <a:rPr lang="ru-RU" smtClean="0"/>
              <a:pPr/>
              <a:t>‹#›</a:t>
            </a:fld>
            <a:endParaRPr lang="ru-RU"/>
          </a:p>
        </p:txBody>
      </p:sp>
    </p:spTree>
    <p:extLst>
      <p:ext uri="{BB962C8B-B14F-4D97-AF65-F5344CB8AC3E}">
        <p14:creationId xmlns:p14="http://schemas.microsoft.com/office/powerpoint/2010/main" xmlns="" val="41652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57A58CE-80F1-46A9-B648-9F2FE7F4829C}" type="datetimeFigureOut">
              <a:rPr lang="ru-RU" smtClean="0"/>
              <a:pPr/>
              <a:t>14.02.2017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8670918-264A-4B09-BB5F-4738CADAF1A0}" type="slidenum">
              <a:rPr lang="ru-RU" smtClean="0"/>
              <a:pPr/>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44961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57A58CE-80F1-46A9-B648-9F2FE7F4829C}" type="datetimeFigureOut">
              <a:rPr lang="ru-RU" smtClean="0"/>
              <a:pPr/>
              <a:t>14.02.2017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670918-264A-4B09-BB5F-4738CADAF1A0}" type="slidenum">
              <a:rPr lang="ru-RU" smtClean="0"/>
              <a:pPr/>
              <a:t>‹#›</a:t>
            </a:fld>
            <a:endParaRPr lang="ru-RU"/>
          </a:p>
        </p:txBody>
      </p:sp>
    </p:spTree>
    <p:extLst>
      <p:ext uri="{BB962C8B-B14F-4D97-AF65-F5344CB8AC3E}">
        <p14:creationId xmlns:p14="http://schemas.microsoft.com/office/powerpoint/2010/main" xmlns="" val="1913065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57A58CE-80F1-46A9-B648-9F2FE7F4829C}" type="datetimeFigureOut">
              <a:rPr lang="ru-RU" smtClean="0"/>
              <a:pPr/>
              <a:t>14.02.2017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8670918-264A-4B09-BB5F-4738CADAF1A0}" type="slidenum">
              <a:rPr lang="ru-RU" smtClean="0"/>
              <a:pPr/>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4415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57A58CE-80F1-46A9-B648-9F2FE7F4829C}" type="datetimeFigureOut">
              <a:rPr lang="ru-RU" smtClean="0"/>
              <a:pPr/>
              <a:t>14.02.2017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8670918-264A-4B09-BB5F-4738CADAF1A0}" type="slidenum">
              <a:rPr lang="ru-RU" smtClean="0"/>
              <a:pPr/>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93907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A58CE-80F1-46A9-B648-9F2FE7F4829C}" type="datetimeFigureOut">
              <a:rPr lang="ru-RU" smtClean="0"/>
              <a:pPr/>
              <a:t>14.02.2017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8670918-264A-4B09-BB5F-4738CADAF1A0}" type="slidenum">
              <a:rPr lang="ru-RU" smtClean="0"/>
              <a:pPr/>
              <a:t>‹#›</a:t>
            </a:fld>
            <a:endParaRPr lang="ru-RU"/>
          </a:p>
        </p:txBody>
      </p:sp>
    </p:spTree>
    <p:extLst>
      <p:ext uri="{BB962C8B-B14F-4D97-AF65-F5344CB8AC3E}">
        <p14:creationId xmlns:p14="http://schemas.microsoft.com/office/powerpoint/2010/main" xmlns="" val="399232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57A58CE-80F1-46A9-B648-9F2FE7F4829C}" type="datetimeFigureOut">
              <a:rPr lang="ru-RU" smtClean="0"/>
              <a:pPr/>
              <a:t>14.02.2017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670918-264A-4B09-BB5F-4738CADAF1A0}" type="slidenum">
              <a:rPr lang="ru-RU" smtClean="0"/>
              <a:pPr/>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5776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57A58CE-80F1-46A9-B648-9F2FE7F4829C}" type="datetimeFigureOut">
              <a:rPr lang="ru-RU" smtClean="0"/>
              <a:pPr/>
              <a:t>14.02.2017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8670918-264A-4B09-BB5F-4738CADAF1A0}" type="slidenum">
              <a:rPr lang="ru-RU" smtClean="0"/>
              <a:pPr/>
              <a:t>‹#›</a:t>
            </a:fld>
            <a:endParaRPr lang="ru-RU"/>
          </a:p>
        </p:txBody>
      </p:sp>
    </p:spTree>
    <p:extLst>
      <p:ext uri="{BB962C8B-B14F-4D97-AF65-F5344CB8AC3E}">
        <p14:creationId xmlns:p14="http://schemas.microsoft.com/office/powerpoint/2010/main" xmlns="" val="2294136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7A58CE-80F1-46A9-B648-9F2FE7F4829C}" type="datetimeFigureOut">
              <a:rPr lang="ru-RU" smtClean="0"/>
              <a:pPr/>
              <a:t>14.02.2017</a:t>
            </a:fld>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8670918-264A-4B09-BB5F-4738CADAF1A0}" type="slidenum">
              <a:rPr lang="ru-RU" smtClean="0"/>
              <a:pPr/>
              <a:t>‹#›</a:t>
            </a:fld>
            <a:endParaRPr lang="ru-RU"/>
          </a:p>
        </p:txBody>
      </p:sp>
    </p:spTree>
    <p:extLst>
      <p:ext uri="{BB962C8B-B14F-4D97-AF65-F5344CB8AC3E}">
        <p14:creationId xmlns:p14="http://schemas.microsoft.com/office/powerpoint/2010/main" xmlns="" val="73761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620689"/>
            <a:ext cx="7560840" cy="45719"/>
          </a:xfrm>
        </p:spPr>
        <p:txBody>
          <a:bodyPr>
            <a:normAutofit fontScale="90000"/>
          </a:bodyPr>
          <a:lstStyle/>
          <a:p>
            <a:endParaRPr lang="ru-RU" sz="2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5" y="428604"/>
            <a:ext cx="8208911" cy="5929354"/>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ctr">
              <a:buNone/>
            </a:pPr>
            <a:r>
              <a:rPr lang="ru-RU" sz="4400" dirty="0">
                <a:solidFill>
                  <a:srgbClr val="002060"/>
                </a:solidFill>
                <a:latin typeface="Times New Roman" panose="02020603050405020304" pitchFamily="18" charset="0"/>
                <a:cs typeface="Times New Roman" panose="02020603050405020304" pitchFamily="18" charset="0"/>
              </a:rPr>
              <a:t>Развитие детской инициативы и самостоятельности </a:t>
            </a:r>
            <a:r>
              <a:rPr lang="ru-RU" sz="4400" dirty="0" smtClean="0">
                <a:solidFill>
                  <a:srgbClr val="002060"/>
                </a:solidFill>
                <a:latin typeface="Times New Roman" panose="02020603050405020304" pitchFamily="18" charset="0"/>
                <a:cs typeface="Times New Roman" panose="02020603050405020304" pitchFamily="18" charset="0"/>
              </a:rPr>
              <a:t>при реализации игровых проектов.</a:t>
            </a:r>
          </a:p>
          <a:p>
            <a:pPr marL="0" indent="0" algn="ctr">
              <a:buNone/>
            </a:pPr>
            <a:r>
              <a:rPr lang="ru-RU" sz="4400" dirty="0" smtClean="0">
                <a:solidFill>
                  <a:srgbClr val="002060"/>
                </a:solidFill>
                <a:latin typeface="Times New Roman" panose="02020603050405020304" pitchFamily="18" charset="0"/>
                <a:cs typeface="Times New Roman" panose="02020603050405020304" pitchFamily="18" charset="0"/>
              </a:rPr>
              <a:t>Младший дошкольник.</a:t>
            </a:r>
          </a:p>
          <a:p>
            <a:pPr marL="0" indent="0" algn="ctr">
              <a:buNone/>
            </a:pPr>
            <a:endParaRPr lang="ru-RU" dirty="0" smtClean="0">
              <a:solidFill>
                <a:srgbClr val="002060"/>
              </a:solidFill>
              <a:latin typeface="Times New Roman" panose="02020603050405020304" pitchFamily="18" charset="0"/>
              <a:cs typeface="Times New Roman" panose="02020603050405020304" pitchFamily="18" charset="0"/>
            </a:endParaRPr>
          </a:p>
          <a:p>
            <a:pPr marL="0" indent="0" algn="ctr">
              <a:buNone/>
            </a:pPr>
            <a:endParaRPr lang="ru-RU"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ru-RU" dirty="0" smtClean="0">
              <a:solidFill>
                <a:srgbClr val="002060"/>
              </a:solidFill>
              <a:latin typeface="Times New Roman" panose="02020603050405020304" pitchFamily="18" charset="0"/>
              <a:cs typeface="Times New Roman" panose="02020603050405020304" pitchFamily="18" charset="0"/>
            </a:endParaRPr>
          </a:p>
        </p:txBody>
      </p:sp>
      <p:pic>
        <p:nvPicPr>
          <p:cNvPr id="4" name="Рисунок 3" descr="http://vdohnovlennye.ru/wp-content/uploads/2014/03/masha-masha-2473263581251.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1472" y="3429000"/>
            <a:ext cx="3000396" cy="2643206"/>
          </a:xfrm>
          <a:prstGeom prst="rect">
            <a:avLst/>
          </a:prstGeom>
          <a:ln>
            <a:noFill/>
          </a:ln>
          <a:effectLst>
            <a:softEdge rad="112500"/>
          </a:effectLst>
        </p:spPr>
        <p:style>
          <a:lnRef idx="1">
            <a:schemeClr val="accent4"/>
          </a:lnRef>
          <a:fillRef idx="3">
            <a:schemeClr val="accent4"/>
          </a:fillRef>
          <a:effectRef idx="2">
            <a:schemeClr val="accent4"/>
          </a:effectRef>
          <a:fontRef idx="minor">
            <a:schemeClr val="lt1"/>
          </a:fontRef>
        </p:style>
      </p:pic>
      <p:sp>
        <p:nvSpPr>
          <p:cNvPr id="5" name="TextBox 4"/>
          <p:cNvSpPr txBox="1"/>
          <p:nvPr/>
        </p:nvSpPr>
        <p:spPr>
          <a:xfrm>
            <a:off x="4929190" y="4286256"/>
            <a:ext cx="3643338" cy="1569660"/>
          </a:xfrm>
          <a:prstGeom prst="rect">
            <a:avLst/>
          </a:prstGeom>
          <a:noFill/>
        </p:spPr>
        <p:txBody>
          <a:bodyPr wrap="square" rtlCol="0">
            <a:spAutoFit/>
          </a:bodyPr>
          <a:lstStyle/>
          <a:p>
            <a:r>
              <a:rPr lang="ru-RU" sz="2400" b="1" dirty="0" smtClean="0">
                <a:solidFill>
                  <a:srgbClr val="0070C0"/>
                </a:solidFill>
              </a:rPr>
              <a:t>Выполнила </a:t>
            </a:r>
            <a:r>
              <a:rPr lang="ru-RU" sz="2400" b="1" dirty="0" err="1" smtClean="0">
                <a:solidFill>
                  <a:srgbClr val="0070C0"/>
                </a:solidFill>
              </a:rPr>
              <a:t>Хоруженко</a:t>
            </a:r>
            <a:r>
              <a:rPr lang="ru-RU" sz="2400" b="1" dirty="0" smtClean="0">
                <a:solidFill>
                  <a:srgbClr val="0070C0"/>
                </a:solidFill>
              </a:rPr>
              <a:t> Людмила Евгеньевна.</a:t>
            </a:r>
          </a:p>
          <a:p>
            <a:r>
              <a:rPr lang="ru-RU" sz="2400" b="1" dirty="0" smtClean="0">
                <a:solidFill>
                  <a:srgbClr val="0070C0"/>
                </a:solidFill>
              </a:rPr>
              <a:t>Воспитатель МКДОУ </a:t>
            </a:r>
          </a:p>
          <a:p>
            <a:r>
              <a:rPr lang="ru-RU" sz="2400" b="1" dirty="0" smtClean="0">
                <a:solidFill>
                  <a:srgbClr val="0070C0"/>
                </a:solidFill>
              </a:rPr>
              <a:t>« Ласточка»</a:t>
            </a:r>
            <a:endParaRPr lang="ru-RU" sz="2400" b="1" dirty="0">
              <a:solidFill>
                <a:srgbClr val="0070C0"/>
              </a:solidFill>
            </a:endParaRPr>
          </a:p>
        </p:txBody>
      </p:sp>
    </p:spTree>
    <p:extLst>
      <p:ext uri="{BB962C8B-B14F-4D97-AF65-F5344CB8AC3E}">
        <p14:creationId xmlns:p14="http://schemas.microsoft.com/office/powerpoint/2010/main" xmlns="" val="2380494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500034" y="500043"/>
            <a:ext cx="8001056"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Постепенно самостоятельность репродуктивного характера сменяется на самостоятельность с элементами творчества, повышается уровень осознанности, самоконтроля, самооценки ребенка в процессе осуществляемого им вида деятельности.</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Проблема воспитания самостоятельности у дошкольников рассматривается в двух аспектах: умственном и нравственном. Выделяют 3 компонента развития самостоятельности:</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Интеллектуальный: продуктивное и традиционное мышление. Формирование самостоятельности, по мнению </a:t>
            </a:r>
            <a:r>
              <a:rPr kumimoji="0" lang="ru-RU"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Выготского</a:t>
            </a: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Л. С., во многом зависит от уровня </a:t>
            </a:r>
            <a:r>
              <a:rPr kumimoji="0" lang="ru-RU" sz="1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сформированности</a:t>
            </a: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памяти, мышления, развития внимания, речи и т. д. Благодаря этому ребенок умеет подчинять свои действия той или иной задаче, достигать цели.</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Эмоциональный: при определенных условиях эмоции могут существенно повышать продуктивность мыслительной деятельности.</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Волевой: элементы воли, закладывающиеся у детей еще в дошкольном возрасте; уровень развития воли зависит от средств, форм и методов воспитания.</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Среди показателей самостоятельности специалисты отмечают:</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стремление решать задачи деятельности без помощи и участия других людей;</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умение ставить цель деятельности;</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осуществление элементарного планирования деятельности;</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реализацию задуманного и получение результата, адекватного поставленной цели.</a:t>
            </a: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764704"/>
            <a:ext cx="8208912" cy="1231106"/>
          </a:xfrm>
          <a:prstGeom prst="rect">
            <a:avLst/>
          </a:prstGeom>
        </p:spPr>
        <p:txBody>
          <a:bodyPr wrap="square">
            <a:spAutoFit/>
          </a:bodyPr>
          <a:lstStyle/>
          <a:p>
            <a:pPr lvl="0" algn="ctr">
              <a:buClr>
                <a:srgbClr val="FC7876"/>
              </a:buClr>
              <a:buSzPct val="25000"/>
            </a:pPr>
            <a:r>
              <a:rPr lang="ru-RU" sz="2800" b="1" dirty="0">
                <a:solidFill>
                  <a:srgbClr val="FF0000"/>
                </a:solidFill>
                <a:latin typeface="Times New Roman"/>
                <a:ea typeface="Times New Roman"/>
                <a:cs typeface="Times New Roman"/>
                <a:sym typeface="Times New Roman"/>
              </a:rPr>
              <a:t>Условия, необходимые для развития ИНИЦИАТИВЫ детей</a:t>
            </a:r>
          </a:p>
          <a:p>
            <a:endParaRPr lang="ru-RU" dirty="0">
              <a:solidFill>
                <a:srgbClr val="FF0000"/>
              </a:solidFill>
            </a:endParaRPr>
          </a:p>
        </p:txBody>
      </p:sp>
      <p:sp>
        <p:nvSpPr>
          <p:cNvPr id="3" name="Прямоугольник 2"/>
          <p:cNvSpPr/>
          <p:nvPr/>
        </p:nvSpPr>
        <p:spPr>
          <a:xfrm>
            <a:off x="467544" y="1700808"/>
            <a:ext cx="8316924" cy="4062651"/>
          </a:xfrm>
          <a:prstGeom prst="rect">
            <a:avLst/>
          </a:prstGeom>
        </p:spPr>
        <p:txBody>
          <a:bodyPr wrap="square">
            <a:spAutoFit/>
          </a:bodyPr>
          <a:lstStyle/>
          <a:p>
            <a:pPr algn="ctr"/>
            <a:endParaRPr lang="ru-RU" b="1" dirty="0" smtClean="0">
              <a:latin typeface="Times New Roman" pitchFamily="18" charset="0"/>
              <a:cs typeface="Times New Roman" pitchFamily="18" charset="0"/>
            </a:endParaRPr>
          </a:p>
          <a:p>
            <a:pPr lvl="0" algn="just">
              <a:buSzPct val="25000"/>
            </a:pPr>
            <a:r>
              <a:rPr lang="ru-RU" sz="2000" dirty="0">
                <a:solidFill>
                  <a:srgbClr val="000000"/>
                </a:solidFill>
                <a:latin typeface="Times New Roman"/>
                <a:ea typeface="Times New Roman"/>
                <a:cs typeface="Times New Roman"/>
                <a:sym typeface="Times New Roman"/>
              </a:rPr>
              <a:t>1.Наличие </a:t>
            </a:r>
            <a:r>
              <a:rPr lang="ru-RU" sz="2000" b="1" dirty="0">
                <a:solidFill>
                  <a:srgbClr val="000000"/>
                </a:solidFill>
                <a:latin typeface="Times New Roman"/>
                <a:ea typeface="Times New Roman"/>
                <a:cs typeface="Times New Roman"/>
                <a:sym typeface="Times New Roman"/>
              </a:rPr>
              <a:t>развивающей предметно-пространственной среды</a:t>
            </a:r>
            <a:r>
              <a:rPr lang="ru-RU" sz="2000" dirty="0">
                <a:solidFill>
                  <a:srgbClr val="000000"/>
                </a:solidFill>
                <a:latin typeface="Times New Roman"/>
                <a:ea typeface="Times New Roman"/>
                <a:cs typeface="Times New Roman"/>
                <a:sym typeface="Times New Roman"/>
              </a:rPr>
              <a:t>, разнообразной по содержанию и учитывающей индивидуальные и возрастные особенности и интересы детей.</a:t>
            </a:r>
          </a:p>
          <a:p>
            <a:pPr lvl="0" algn="just"/>
            <a:endParaRPr lang="ru-RU" sz="2000" b="1" dirty="0">
              <a:solidFill>
                <a:srgbClr val="000000"/>
              </a:solidFill>
              <a:latin typeface="Times New Roman"/>
              <a:ea typeface="Times New Roman"/>
              <a:cs typeface="Times New Roman"/>
              <a:sym typeface="Times New Roman"/>
            </a:endParaRPr>
          </a:p>
          <a:p>
            <a:pPr lvl="0" algn="just">
              <a:buSzPct val="25000"/>
            </a:pPr>
            <a:r>
              <a:rPr lang="ru-RU" sz="2000" dirty="0">
                <a:solidFill>
                  <a:srgbClr val="000000"/>
                </a:solidFill>
                <a:latin typeface="Times New Roman"/>
                <a:ea typeface="Times New Roman"/>
                <a:cs typeface="Times New Roman"/>
                <a:sym typeface="Times New Roman"/>
              </a:rPr>
              <a:t>2. Стимулирование </a:t>
            </a:r>
            <a:r>
              <a:rPr lang="ru-RU" sz="2000" b="1" dirty="0">
                <a:solidFill>
                  <a:srgbClr val="000000"/>
                </a:solidFill>
                <a:latin typeface="Times New Roman"/>
                <a:ea typeface="Times New Roman"/>
                <a:cs typeface="Times New Roman"/>
                <a:sym typeface="Times New Roman"/>
              </a:rPr>
              <a:t>любознательности </a:t>
            </a:r>
            <a:r>
              <a:rPr lang="ru-RU" sz="2000" dirty="0">
                <a:solidFill>
                  <a:srgbClr val="000000"/>
                </a:solidFill>
                <a:latin typeface="Times New Roman"/>
                <a:ea typeface="Times New Roman"/>
                <a:cs typeface="Times New Roman"/>
                <a:sym typeface="Times New Roman"/>
              </a:rPr>
              <a:t>детей, побуждение их задавать      вопросы взрослым, и поощрение стремления детей находить ответы самостоятельно.</a:t>
            </a:r>
          </a:p>
          <a:p>
            <a:pPr lvl="0" algn="just"/>
            <a:endParaRPr lang="ru-RU" sz="2000" dirty="0">
              <a:solidFill>
                <a:srgbClr val="000000"/>
              </a:solidFill>
              <a:latin typeface="Times New Roman"/>
              <a:ea typeface="Times New Roman"/>
              <a:cs typeface="Times New Roman"/>
              <a:sym typeface="Times New Roman"/>
            </a:endParaRPr>
          </a:p>
          <a:p>
            <a:pPr lvl="0" algn="just">
              <a:buSzPct val="25000"/>
            </a:pPr>
            <a:r>
              <a:rPr lang="ru-RU" sz="2000" dirty="0">
                <a:solidFill>
                  <a:srgbClr val="000000"/>
                </a:solidFill>
                <a:latin typeface="Times New Roman"/>
                <a:ea typeface="Times New Roman"/>
                <a:cs typeface="Times New Roman"/>
                <a:sym typeface="Times New Roman"/>
              </a:rPr>
              <a:t>3.Участие взрослых в жизни детей с целью помощи и </a:t>
            </a:r>
            <a:r>
              <a:rPr lang="ru-RU" sz="2000" b="1" dirty="0">
                <a:solidFill>
                  <a:srgbClr val="000000"/>
                </a:solidFill>
                <a:latin typeface="Times New Roman"/>
                <a:ea typeface="Times New Roman"/>
                <a:cs typeface="Times New Roman"/>
                <a:sym typeface="Times New Roman"/>
              </a:rPr>
              <a:t>стимулирования их к  поиску нового, творческой активности.</a:t>
            </a:r>
            <a:r>
              <a:rPr lang="ru-RU" sz="2000" dirty="0">
                <a:solidFill>
                  <a:srgbClr val="000000"/>
                </a:solidFill>
                <a:latin typeface="Times New Roman"/>
                <a:ea typeface="Times New Roman"/>
                <a:cs typeface="Times New Roman"/>
                <a:sym typeface="Times New Roman"/>
              </a:rPr>
              <a:t> Формирования умений детей </a:t>
            </a:r>
            <a:r>
              <a:rPr lang="ru-RU" sz="2000" b="1" dirty="0">
                <a:solidFill>
                  <a:srgbClr val="000000"/>
                </a:solidFill>
                <a:latin typeface="Times New Roman"/>
                <a:ea typeface="Times New Roman"/>
                <a:cs typeface="Times New Roman"/>
                <a:sym typeface="Times New Roman"/>
              </a:rPr>
              <a:t>осуществлять выбор деятельности и отношений в соответствии со своими интересами.</a:t>
            </a:r>
          </a:p>
        </p:txBody>
      </p:sp>
    </p:spTree>
    <p:extLst>
      <p:ext uri="{BB962C8B-B14F-4D97-AF65-F5344CB8AC3E}">
        <p14:creationId xmlns:p14="http://schemas.microsoft.com/office/powerpoint/2010/main" xmlns="" val="2911767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7921" y="692696"/>
            <a:ext cx="7560840" cy="2081615"/>
          </a:xfrm>
        </p:spPr>
        <p:txBody>
          <a:bodyPr>
            <a:normAutofit fontScale="90000"/>
          </a:bodyPr>
          <a:lstStyle/>
          <a:p>
            <a:pPr algn="l"/>
            <a:r>
              <a:rPr lang="ru-RU" sz="2700" b="1" dirty="0">
                <a:latin typeface="Times New Roman" panose="02020603050405020304" pitchFamily="18" charset="0"/>
                <a:cs typeface="Times New Roman" panose="02020603050405020304" pitchFamily="18" charset="0"/>
              </a:rPr>
              <a:t> Особого внимания заслуживает такое понятие как «творческая инициатива</a:t>
            </a:r>
            <a:r>
              <a:rPr lang="ru-RU" sz="2700" b="1" dirty="0" smtClean="0">
                <a:latin typeface="Times New Roman" panose="02020603050405020304" pitchFamily="18" charset="0"/>
                <a:cs typeface="Times New Roman" panose="02020603050405020304" pitchFamily="18" charset="0"/>
              </a:rPr>
              <a:t>».</a:t>
            </a:r>
            <a:br>
              <a:rPr lang="ru-RU" sz="2700" b="1" dirty="0" smtClean="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Под творческой инициативой следует понимать включенность ребёнка в сюжетную игру, как основную  деятельность дошкольника.</a:t>
            </a:r>
            <a:r>
              <a:rPr lang="ru-RU" dirty="0"/>
              <a:t/>
            </a:r>
            <a:br>
              <a:rPr lang="ru-RU" dirty="0"/>
            </a:br>
            <a:r>
              <a:rPr lang="ru-RU" dirty="0"/>
              <a:t> </a:t>
            </a:r>
          </a:p>
        </p:txBody>
      </p:sp>
      <p:sp>
        <p:nvSpPr>
          <p:cNvPr id="3" name="Текст 2"/>
          <p:cNvSpPr>
            <a:spLocks noGrp="1"/>
          </p:cNvSpPr>
          <p:nvPr>
            <p:ph type="body" idx="1"/>
          </p:nvPr>
        </p:nvSpPr>
        <p:spPr/>
        <p:txBody>
          <a:bodyPr/>
          <a:lstStyle/>
          <a:p>
            <a:endParaRPr lang="ru-RU"/>
          </a:p>
        </p:txBody>
      </p:sp>
      <p:sp>
        <p:nvSpPr>
          <p:cNvPr id="5" name="Текст 4"/>
          <p:cNvSpPr>
            <a:spLocks noGrp="1"/>
          </p:cNvSpPr>
          <p:nvPr>
            <p:ph type="body" sz="quarter" idx="3"/>
          </p:nvPr>
        </p:nvSpPr>
        <p:spPr/>
        <p:txBody>
          <a:bodyPr/>
          <a:lstStyle/>
          <a:p>
            <a:endParaRPr lang="ru-RU"/>
          </a:p>
        </p:txBody>
      </p:sp>
      <p:pic>
        <p:nvPicPr>
          <p:cNvPr id="4098" name="Picture 2" descr="C:\Users\мамуля\Desktop\педработа во 2 мл\фото\малыши\конкурс\DSCN0896.JPG"/>
          <p:cNvPicPr>
            <a:picLocks noGrp="1" noChangeAspect="1" noChangeArrowheads="1"/>
          </p:cNvPicPr>
          <p:nvPr>
            <p:ph sz="half" idx="2"/>
          </p:nvPr>
        </p:nvPicPr>
        <p:blipFill>
          <a:blip r:embed="rId2" cstate="print"/>
          <a:srcRect/>
          <a:stretch>
            <a:fillRect/>
          </a:stretch>
        </p:blipFill>
        <p:spPr bwMode="auto">
          <a:xfrm>
            <a:off x="714348" y="2214554"/>
            <a:ext cx="3800502" cy="3633994"/>
          </a:xfrm>
          <a:prstGeom prst="rect">
            <a:avLst/>
          </a:prstGeom>
          <a:noFill/>
        </p:spPr>
      </p:pic>
      <p:pic>
        <p:nvPicPr>
          <p:cNvPr id="4099" name="Picture 3" descr="C:\Users\мамуля\Desktop\педработа во 2 мл\фото\малыши\конкурс\WP_20161115_013.jpg"/>
          <p:cNvPicPr>
            <a:picLocks noGrp="1" noChangeAspect="1" noChangeArrowheads="1"/>
          </p:cNvPicPr>
          <p:nvPr>
            <p:ph sz="quarter" idx="4"/>
          </p:nvPr>
        </p:nvPicPr>
        <p:blipFill>
          <a:blip r:embed="rId3" cstate="print"/>
          <a:srcRect/>
          <a:stretch>
            <a:fillRect/>
          </a:stretch>
        </p:blipFill>
        <p:spPr bwMode="auto">
          <a:xfrm>
            <a:off x="4641850" y="2214554"/>
            <a:ext cx="3859240" cy="3643338"/>
          </a:xfrm>
          <a:prstGeom prst="rect">
            <a:avLst/>
          </a:prstGeom>
          <a:noFill/>
        </p:spPr>
      </p:pic>
    </p:spTree>
    <p:extLst>
      <p:ext uri="{BB962C8B-B14F-4D97-AF65-F5344CB8AC3E}">
        <p14:creationId xmlns:p14="http://schemas.microsoft.com/office/powerpoint/2010/main" xmlns="" val="3918560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642918"/>
            <a:ext cx="4357718" cy="5632311"/>
          </a:xfrm>
          <a:prstGeom prst="rect">
            <a:avLst/>
          </a:prstGeom>
        </p:spPr>
        <p:txBody>
          <a:bodyPr wrap="square">
            <a:spAutoFit/>
          </a:bodyPr>
          <a:lstStyle/>
          <a:p>
            <a:r>
              <a:rPr lang="ru-RU" sz="2000" b="1" dirty="0" smtClean="0">
                <a:latin typeface="Times New Roman" panose="02020603050405020304" pitchFamily="18" charset="0"/>
                <a:cs typeface="Times New Roman" panose="02020603050405020304" pitchFamily="18" charset="0"/>
              </a:rPr>
              <a:t>Детская инициатива и самостоятельность проявляется в свободной деятельности детей по выбору и интересам. Возможность играть, рисовать, конструировать, сочинять и прочее, в соответствии с собственными интересами, является важнейшим источником эмоционального благополучия ребёнка в детском саду.</a:t>
            </a:r>
          </a:p>
          <a:p>
            <a:r>
              <a:rPr lang="ru-RU" sz="2000" b="1" dirty="0" smtClean="0">
                <a:latin typeface="Times New Roman" panose="02020603050405020304" pitchFamily="18" charset="0"/>
                <a:cs typeface="Times New Roman" panose="02020603050405020304" pitchFamily="18" charset="0"/>
              </a:rPr>
              <a:t> В форме самостоятельной инициативной деятельности в детском саду могут осуществляться все виды деятельности ребёнка, так как каждая деятельность оказывает своеобразное влияние на развитие разных компонентов самостоятельности</a:t>
            </a:r>
            <a:r>
              <a:rPr lang="ru-RU" b="1" dirty="0" smtClean="0">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p:txBody>
      </p:sp>
      <p:pic>
        <p:nvPicPr>
          <p:cNvPr id="3" name="Picture 2" descr="C:\Users\мамуля\Desktop\педработа во 2 мл\фото\малыши\конкурс\DSCN0897.JPG"/>
          <p:cNvPicPr>
            <a:picLocks noChangeAspect="1" noChangeArrowheads="1"/>
          </p:cNvPicPr>
          <p:nvPr/>
        </p:nvPicPr>
        <p:blipFill>
          <a:blip r:embed="rId2" cstate="print"/>
          <a:srcRect l="27075" r="27075"/>
          <a:stretch>
            <a:fillRect/>
          </a:stretch>
        </p:blipFill>
        <p:spPr bwMode="auto">
          <a:xfrm>
            <a:off x="5643570" y="785794"/>
            <a:ext cx="2929463" cy="50392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20688"/>
            <a:ext cx="8208912" cy="5102038"/>
          </a:xfrm>
          <a:prstGeom prst="rect">
            <a:avLst/>
          </a:prstGeom>
        </p:spPr>
        <p:txBody>
          <a:bodyPr wrap="square">
            <a:spAutoFit/>
          </a:bodyPr>
          <a:lstStyle/>
          <a:p>
            <a:pPr algn="ctr">
              <a:lnSpc>
                <a:spcPct val="115000"/>
              </a:lnSpc>
              <a:spcAft>
                <a:spcPts val="0"/>
              </a:spcAft>
            </a:pPr>
            <a:r>
              <a:rPr lang="ru-RU" sz="2000" b="1" dirty="0">
                <a:solidFill>
                  <a:srgbClr val="CC0066"/>
                </a:solidFill>
                <a:latin typeface="Times New Roman" panose="02020603050405020304" pitchFamily="18" charset="0"/>
                <a:ea typeface="Times New Roman" panose="02020603050405020304" pitchFamily="18" charset="0"/>
                <a:cs typeface="Times New Roman" panose="02020603050405020304" pitchFamily="18" charset="0"/>
              </a:rPr>
              <a:t>Педагогу важно владеть  способами поддержки детской инициативы.</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2000" b="1" dirty="0">
                <a:solidFill>
                  <a:srgbClr val="CC006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Необходимым условием </a:t>
            </a:r>
            <a:r>
              <a:rPr lang="ru-RU" sz="20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развития </a:t>
            </a:r>
            <a:r>
              <a:rPr lang="ru-RU"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инициативного поведения является воспитание его в условиях развивающего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не авторитарного общения.</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Педагогическое общение, основанное </a:t>
            </a:r>
            <a:r>
              <a:rPr lang="ru-RU"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на принципах любви, понимания, терпимости и упорядоченности деятельности</a:t>
            </a:r>
            <a:r>
              <a:rPr lang="ru-RU" sz="2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станет условием полноценного развития позитивной свободы и инициативности ребенка</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2000" b="1" dirty="0">
                <a:solidFill>
                  <a:srgbClr val="CC006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Взрослым необходимо научиться </a:t>
            </a:r>
            <a:r>
              <a:rPr lang="ru-RU"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тактично сотрудничать</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 детьми: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не стараться всё сразу показывать и объяснять,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не преподносить сразу какие-либо неожиданные сюрпризные, шумовые эффекты и т.п.</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необходимо создавать условия, чтобы дети о многом </a:t>
            </a:r>
            <a:r>
              <a:rPr lang="ru-RU"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догадывались самостоятельно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получали от этого удовольствие.</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165714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428604"/>
            <a:ext cx="7929618" cy="5324535"/>
          </a:xfrm>
          <a:prstGeom prst="rect">
            <a:avLst/>
          </a:prstGeom>
        </p:spPr>
        <p:txBody>
          <a:bodyPr wrap="square">
            <a:spAutoFit/>
          </a:bodyPr>
          <a:lstStyle/>
          <a:p>
            <a:r>
              <a:rPr lang="ru-RU" sz="2000" b="1" dirty="0" smtClean="0">
                <a:latin typeface="Times New Roman"/>
                <a:ea typeface="Times New Roman"/>
              </a:rPr>
              <a:t>Схема развития любого вида деятельности в соответствии с концепцией Л. С. </a:t>
            </a:r>
            <a:r>
              <a:rPr lang="ru-RU" sz="2000" b="1" dirty="0" err="1" smtClean="0">
                <a:latin typeface="Times New Roman"/>
                <a:ea typeface="Times New Roman"/>
              </a:rPr>
              <a:t>Выготского</a:t>
            </a:r>
            <a:r>
              <a:rPr lang="ru-RU" sz="2000" b="1" dirty="0" smtClean="0">
                <a:latin typeface="Times New Roman"/>
                <a:ea typeface="Times New Roman"/>
              </a:rPr>
              <a:t> такова: сначала она осуществляется совместной деятельностью с взрослыми, затем – в совместной деятельности со сверстниками и, наконец, становится самостоятельной деятельностью ребенка. При этом высшей формой самостоятельности детей является творчество. Инициативный ребенок должен уметь реализовать свою деятельность творчески, проявлять познавательную активность. За долгие годы работы я обратила внимание, что самостоятельная изобразительная деятельность является одним из показателей уровня развития детей и обладает большими возможностями для осуществления многих воспитательных задач, развития таких качеств личности, как инициативность, самостоятельность, творческая активность. Этому способствует создание разнообразной предметно – развивающей среды, которая мне обеспечить познавательную активность каждого ребенка, соответствует его интересам и имеет развивающий характер</a:t>
            </a:r>
            <a:r>
              <a:rPr lang="ru-RU" dirty="0" smtClean="0">
                <a:latin typeface="Times New Roman"/>
                <a:ea typeface="Times New Roman"/>
              </a:rPr>
              <a:t>. </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866" y="785795"/>
            <a:ext cx="6798734" cy="1433410"/>
          </a:xfrm>
        </p:spPr>
        <p:txBody>
          <a:bodyPr>
            <a:noAutofit/>
          </a:bodyPr>
          <a:lstStyle/>
          <a:p>
            <a:r>
              <a:rPr lang="ru-RU" sz="2400" b="1" dirty="0" smtClean="0">
                <a:solidFill>
                  <a:srgbClr val="FF0000"/>
                </a:solidFill>
                <a:latin typeface="Times New Roman" pitchFamily="18" charset="0"/>
                <a:cs typeface="Times New Roman" pitchFamily="18" charset="0"/>
              </a:rPr>
              <a:t>Принципы подхода к организации предметно</a:t>
            </a:r>
            <a:r>
              <a:rPr lang="en-US" sz="2400" b="1" dirty="0" smtClean="0">
                <a:solidFill>
                  <a:srgbClr val="FF0000"/>
                </a:solidFill>
                <a:latin typeface="Times New Roman" pitchFamily="18" charset="0"/>
                <a:cs typeface="Times New Roman" pitchFamily="18" charset="0"/>
              </a:rPr>
              <a:t>-</a:t>
            </a:r>
            <a:r>
              <a:rPr lang="ru-RU" sz="2400" b="1" dirty="0" smtClean="0">
                <a:solidFill>
                  <a:srgbClr val="FF0000"/>
                </a:solidFill>
                <a:latin typeface="Times New Roman" pitchFamily="18" charset="0"/>
                <a:cs typeface="Times New Roman" pitchFamily="18" charset="0"/>
              </a:rPr>
              <a:t> пространственной развивающей образовательной среды</a:t>
            </a:r>
            <a:endParaRPr lang="ru-RU" sz="2400" b="1" dirty="0">
              <a:solidFill>
                <a:srgbClr val="FF0000"/>
              </a:solidFill>
              <a:latin typeface="Times New Roman" pitchFamily="18" charset="0"/>
              <a:cs typeface="Times New Roman" pitchFamily="18" charset="0"/>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214282" y="2000240"/>
            <a:ext cx="3950225" cy="3444875"/>
          </a:xfrm>
          <a:prstGeom prst="rect">
            <a:avLst/>
          </a:prstGeom>
          <a:noFill/>
          <a:ln w="9525">
            <a:noFill/>
            <a:miter lim="800000"/>
            <a:headEnd/>
            <a:tailEnd/>
          </a:ln>
          <a:effectLst/>
        </p:spPr>
      </p:pic>
      <p:pic>
        <p:nvPicPr>
          <p:cNvPr id="8" name="Picture 3"/>
          <p:cNvPicPr>
            <a:picLocks noChangeAspect="1" noChangeArrowheads="1"/>
          </p:cNvPicPr>
          <p:nvPr/>
        </p:nvPicPr>
        <p:blipFill>
          <a:blip r:embed="rId3" cstate="print"/>
          <a:srcRect/>
          <a:stretch>
            <a:fillRect/>
          </a:stretch>
        </p:blipFill>
        <p:spPr bwMode="auto">
          <a:xfrm>
            <a:off x="4500562" y="2000240"/>
            <a:ext cx="3500462" cy="3500462"/>
          </a:xfrm>
          <a:prstGeom prst="rect">
            <a:avLst/>
          </a:prstGeom>
          <a:noFill/>
          <a:ln w="9525">
            <a:noFill/>
            <a:miter lim="800000"/>
            <a:headEnd/>
            <a:tailEnd/>
          </a:ln>
          <a:effectLst/>
        </p:spPr>
      </p:pic>
    </p:spTree>
    <p:extLst>
      <p:ext uri="{BB962C8B-B14F-4D97-AF65-F5344CB8AC3E}">
        <p14:creationId xmlns:p14="http://schemas.microsoft.com/office/powerpoint/2010/main" xmlns="" val="2154998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714348" y="857232"/>
            <a:ext cx="707236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u="none" strike="noStrike" cap="none" normalizeH="0" baseline="0" dirty="0" smtClean="0">
                <a:ln>
                  <a:noFill/>
                </a:ln>
                <a:solidFill>
                  <a:schemeClr val="tx1"/>
                </a:solidFill>
                <a:effectLst/>
                <a:ea typeface="Times New Roman" pitchFamily="18" charset="0"/>
                <a:cs typeface="Times New Roman" pitchFamily="18" charset="0"/>
              </a:rPr>
              <a:t>Поэтому я стараюсь создать образовательную среду с благоприятными условиями для развития детей, обеспечивающую разные виды активности, которая становится основой для самостоятельной деятельности, в которой каждый из детей мог бы активно действовать, сообразуясь со своими потребностями, интересами, целями и возможностями, индивидуально или вместе со сверстниками, не навязывая обязательной совместной деятельности. Я, как воспитатель, подключаюсь к деятельности детей в случаях конфликтных ситуаций, требующих вмешательства взрослого, или при необходимости помогаю тому или иному ребенку войти в группу сверстников. Предметно – развивающая среда организована мною таким образом, чтобы каждый ребенок имел возможность заниматься любимым делом, в соответствии со своими индивидуальными и возрастными особенностями, через ведущий вид деятельности – игру. Для этого оформлены:</a:t>
            </a:r>
            <a:endParaRPr kumimoji="0" lang="ru-RU" sz="2000" b="1"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571472" y="428604"/>
            <a:ext cx="8143932" cy="61436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Центр «Семья», в котором есть наборы для организации игр </a:t>
            </a:r>
            <a:endParaRPr kumimoji="0" lang="ru-RU"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*Центр «Парикмахерская», «Больница», «Магазин» размещены в специальных контейнерах, а также уголок ряженья с зеркалом, где есть наряды как для девочек, так и для мальчиков;</a:t>
            </a:r>
            <a:endParaRPr kumimoji="0" lang="ru-RU"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Центр «Мы – строители», в котором кроме строительных материалов есть большой автопарк и мастерская с инструментами;</a:t>
            </a:r>
            <a:endParaRPr kumimoji="0" lang="ru-RU"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спортивный уголок с оборудованием и масками для самостоятельных спортивных и подвижных игр;</a:t>
            </a:r>
            <a:endParaRPr kumimoji="0" lang="ru-RU"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Центр художественного творчества, где есть фломастеры, мелки, наборы карандашей, трафареты, пластилин, формочки для лепки, бумага для рисования</a:t>
            </a:r>
            <a:endParaRPr kumimoji="0" lang="ru-RU"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Центр развивающих игр, в котором разные виды мозаик, лото по разным темам, настольных и дидактических игр, которые способствуют обогащению чувственного и тактильного опыта детей, развитию внимания, памяти, слуха, а так же формированию сенсорных эталонов;</a:t>
            </a:r>
            <a:endParaRPr kumimoji="0" lang="ru-RU"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Театральный уголок, в котором представлены различные виды театра: настольный театр, пальчиковый, театр резиновых игрушек и каждый ребенок может выбрать именно тот театр, который ему наиболее близок и удобен. Встреча с героями из сказок помогают ребятишкам расслабиться, снять напряжение, создать радостную атмосферу.</a:t>
            </a:r>
            <a:endParaRPr kumimoji="0" lang="ru-RU"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Такая среда способствует развитию творческих способностей, будит фантазию, активность действий, учит общению, яркому выражению своих чувств.</a:t>
            </a:r>
            <a:endParaRPr kumimoji="0" lang="ru-RU"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мамуля\Desktop\педработа во 2 мл\фото\малыши\конкурс\DSCN0898.JPG"/>
          <p:cNvPicPr>
            <a:picLocks noChangeAspect="1" noChangeArrowheads="1"/>
          </p:cNvPicPr>
          <p:nvPr/>
        </p:nvPicPr>
        <p:blipFill>
          <a:blip r:embed="rId2" cstate="print"/>
          <a:srcRect/>
          <a:stretch>
            <a:fillRect/>
          </a:stretch>
        </p:blipFill>
        <p:spPr bwMode="auto">
          <a:xfrm>
            <a:off x="428597" y="428604"/>
            <a:ext cx="3500462" cy="3357586"/>
          </a:xfrm>
          <a:prstGeom prst="rect">
            <a:avLst/>
          </a:prstGeom>
          <a:noFill/>
        </p:spPr>
      </p:pic>
      <p:pic>
        <p:nvPicPr>
          <p:cNvPr id="6147" name="Picture 3" descr="C:\Users\мамуля\Desktop\педработа во 2 мл\фото\малыши\DSCN0940.JPG"/>
          <p:cNvPicPr>
            <a:picLocks noChangeAspect="1" noChangeArrowheads="1"/>
          </p:cNvPicPr>
          <p:nvPr/>
        </p:nvPicPr>
        <p:blipFill>
          <a:blip r:embed="rId3" cstate="print"/>
          <a:srcRect/>
          <a:stretch>
            <a:fillRect/>
          </a:stretch>
        </p:blipFill>
        <p:spPr bwMode="auto">
          <a:xfrm>
            <a:off x="4000497" y="500042"/>
            <a:ext cx="4500593" cy="564360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8959270" y="0"/>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2286000" y="857232"/>
            <a:ext cx="5715024" cy="3416320"/>
          </a:xfrm>
          <a:prstGeom prst="rect">
            <a:avLst/>
          </a:prstGeom>
        </p:spPr>
        <p:txBody>
          <a:bodyPr wrap="square">
            <a:spAutoFit/>
          </a:bodyPr>
          <a:lstStyle/>
          <a:p>
            <a:pPr lvl="0" algn="r" fontAlgn="base">
              <a:spcBef>
                <a:spcPct val="0"/>
              </a:spcBef>
              <a:spcAft>
                <a:spcPct val="0"/>
              </a:spcAft>
            </a:pPr>
            <a:r>
              <a:rPr lang="ru-RU" sz="2400" b="1" dirty="0" smtClean="0">
                <a:solidFill>
                  <a:srgbClr val="333333"/>
                </a:solidFill>
                <a:latin typeface="Arial" pitchFamily="34" charset="0"/>
                <a:ea typeface="Times New Roman" pitchFamily="18" charset="0"/>
                <a:cs typeface="Arial" pitchFamily="34" charset="0"/>
              </a:rPr>
              <a:t>«Если хочешь воспитать </a:t>
            </a:r>
            <a:endParaRPr lang="ru-RU" sz="2400" dirty="0" smtClean="0">
              <a:latin typeface="Arial" pitchFamily="34" charset="0"/>
              <a:ea typeface="Times New Roman" pitchFamily="18" charset="0"/>
              <a:cs typeface="Arial" pitchFamily="34" charset="0"/>
            </a:endParaRPr>
          </a:p>
          <a:p>
            <a:pPr lvl="0" algn="r" eaLnBrk="0" fontAlgn="base" hangingPunct="0">
              <a:spcBef>
                <a:spcPct val="0"/>
              </a:spcBef>
              <a:spcAft>
                <a:spcPct val="0"/>
              </a:spcAft>
            </a:pPr>
            <a:r>
              <a:rPr lang="ru-RU" sz="2400" b="1" dirty="0" smtClean="0">
                <a:solidFill>
                  <a:srgbClr val="333333"/>
                </a:solidFill>
                <a:latin typeface="Arial" pitchFamily="34" charset="0"/>
                <a:ea typeface="Times New Roman" pitchFamily="18" charset="0"/>
                <a:cs typeface="Arial" pitchFamily="34" charset="0"/>
              </a:rPr>
              <a:t>в детях самостоятельность, </a:t>
            </a:r>
            <a:endParaRPr lang="ru-RU" sz="2400" dirty="0" smtClean="0">
              <a:latin typeface="Arial" pitchFamily="34" charset="0"/>
              <a:ea typeface="Times New Roman" pitchFamily="18" charset="0"/>
              <a:cs typeface="Arial" pitchFamily="34" charset="0"/>
            </a:endParaRPr>
          </a:p>
          <a:p>
            <a:pPr lvl="0" algn="r" eaLnBrk="0" fontAlgn="base" hangingPunct="0">
              <a:spcBef>
                <a:spcPct val="0"/>
              </a:spcBef>
              <a:spcAft>
                <a:spcPct val="0"/>
              </a:spcAft>
            </a:pPr>
            <a:r>
              <a:rPr lang="ru-RU" sz="2400" b="1" dirty="0" smtClean="0">
                <a:solidFill>
                  <a:srgbClr val="333333"/>
                </a:solidFill>
                <a:latin typeface="Arial" pitchFamily="34" charset="0"/>
                <a:ea typeface="Times New Roman" pitchFamily="18" charset="0"/>
                <a:cs typeface="Arial" pitchFamily="34" charset="0"/>
              </a:rPr>
              <a:t>смелость ума, вселить в них </a:t>
            </a:r>
            <a:endParaRPr lang="ru-RU" sz="2400" dirty="0" smtClean="0">
              <a:latin typeface="Arial" pitchFamily="34" charset="0"/>
              <a:ea typeface="Times New Roman" pitchFamily="18" charset="0"/>
              <a:cs typeface="Arial" pitchFamily="34" charset="0"/>
            </a:endParaRPr>
          </a:p>
          <a:p>
            <a:pPr lvl="0" algn="r" eaLnBrk="0" fontAlgn="base" hangingPunct="0">
              <a:spcBef>
                <a:spcPct val="0"/>
              </a:spcBef>
              <a:spcAft>
                <a:spcPct val="0"/>
              </a:spcAft>
            </a:pPr>
            <a:r>
              <a:rPr lang="ru-RU" sz="2400" b="1" dirty="0" smtClean="0">
                <a:solidFill>
                  <a:srgbClr val="333333"/>
                </a:solidFill>
                <a:latin typeface="Arial" pitchFamily="34" charset="0"/>
                <a:ea typeface="Times New Roman" pitchFamily="18" charset="0"/>
                <a:cs typeface="Arial" pitchFamily="34" charset="0"/>
              </a:rPr>
              <a:t>радость сотворчества, </a:t>
            </a:r>
            <a:endParaRPr lang="ru-RU" sz="2400" dirty="0" smtClean="0">
              <a:latin typeface="Arial" pitchFamily="34" charset="0"/>
              <a:ea typeface="Times New Roman" pitchFamily="18" charset="0"/>
              <a:cs typeface="Arial" pitchFamily="34" charset="0"/>
            </a:endParaRPr>
          </a:p>
          <a:p>
            <a:pPr lvl="0" algn="r" eaLnBrk="0" fontAlgn="base" hangingPunct="0">
              <a:spcBef>
                <a:spcPct val="0"/>
              </a:spcBef>
              <a:spcAft>
                <a:spcPct val="0"/>
              </a:spcAft>
            </a:pPr>
            <a:r>
              <a:rPr lang="ru-RU" sz="2400" b="1" dirty="0" smtClean="0">
                <a:solidFill>
                  <a:srgbClr val="333333"/>
                </a:solidFill>
                <a:latin typeface="Arial" pitchFamily="34" charset="0"/>
                <a:ea typeface="Times New Roman" pitchFamily="18" charset="0"/>
                <a:cs typeface="Arial" pitchFamily="34" charset="0"/>
              </a:rPr>
              <a:t>то создай такие условия, </a:t>
            </a:r>
            <a:endParaRPr lang="ru-RU" sz="2400" dirty="0" smtClean="0">
              <a:latin typeface="Arial" pitchFamily="34" charset="0"/>
              <a:ea typeface="Times New Roman" pitchFamily="18" charset="0"/>
              <a:cs typeface="Arial" pitchFamily="34" charset="0"/>
            </a:endParaRPr>
          </a:p>
          <a:p>
            <a:pPr lvl="0" algn="r" eaLnBrk="0" fontAlgn="base" hangingPunct="0">
              <a:spcBef>
                <a:spcPct val="0"/>
              </a:spcBef>
              <a:spcAft>
                <a:spcPct val="0"/>
              </a:spcAft>
            </a:pPr>
            <a:r>
              <a:rPr lang="ru-RU" sz="2400" b="1" dirty="0" smtClean="0">
                <a:solidFill>
                  <a:srgbClr val="333333"/>
                </a:solidFill>
                <a:latin typeface="Arial" pitchFamily="34" charset="0"/>
                <a:ea typeface="Times New Roman" pitchFamily="18" charset="0"/>
                <a:cs typeface="Arial" pitchFamily="34" charset="0"/>
              </a:rPr>
              <a:t>чтобы искорки их мыслей </a:t>
            </a:r>
            <a:endParaRPr lang="ru-RU" sz="2400" dirty="0" smtClean="0">
              <a:latin typeface="Arial" pitchFamily="34" charset="0"/>
              <a:ea typeface="Times New Roman" pitchFamily="18" charset="0"/>
              <a:cs typeface="Arial" pitchFamily="34" charset="0"/>
            </a:endParaRPr>
          </a:p>
          <a:p>
            <a:pPr lvl="0" algn="r" eaLnBrk="0" fontAlgn="base" hangingPunct="0">
              <a:spcBef>
                <a:spcPct val="0"/>
              </a:spcBef>
              <a:spcAft>
                <a:spcPct val="0"/>
              </a:spcAft>
            </a:pPr>
            <a:r>
              <a:rPr lang="ru-RU" sz="2400" b="1" dirty="0" smtClean="0">
                <a:solidFill>
                  <a:srgbClr val="333333"/>
                </a:solidFill>
                <a:latin typeface="Arial" pitchFamily="34" charset="0"/>
                <a:ea typeface="Times New Roman" pitchFamily="18" charset="0"/>
                <a:cs typeface="Arial" pitchFamily="34" charset="0"/>
              </a:rPr>
              <a:t>образовывали царство мысли, </a:t>
            </a:r>
            <a:endParaRPr lang="ru-RU" sz="2400" dirty="0" smtClean="0">
              <a:latin typeface="Arial" pitchFamily="34" charset="0"/>
              <a:ea typeface="Times New Roman" pitchFamily="18" charset="0"/>
              <a:cs typeface="Arial" pitchFamily="34" charset="0"/>
            </a:endParaRPr>
          </a:p>
          <a:p>
            <a:pPr lvl="0" algn="r" eaLnBrk="0" fontAlgn="base" hangingPunct="0">
              <a:spcBef>
                <a:spcPct val="0"/>
              </a:spcBef>
              <a:spcAft>
                <a:spcPct val="0"/>
              </a:spcAft>
            </a:pPr>
            <a:r>
              <a:rPr lang="ru-RU" sz="2400" b="1" dirty="0" smtClean="0">
                <a:solidFill>
                  <a:srgbClr val="333333"/>
                </a:solidFill>
                <a:latin typeface="Arial" pitchFamily="34" charset="0"/>
                <a:ea typeface="Times New Roman" pitchFamily="18" charset="0"/>
                <a:cs typeface="Arial" pitchFamily="34" charset="0"/>
              </a:rPr>
              <a:t>дай им возможность почувствовать </a:t>
            </a:r>
            <a:endParaRPr lang="ru-RU" sz="2400" dirty="0" smtClean="0">
              <a:latin typeface="Arial" pitchFamily="34" charset="0"/>
              <a:ea typeface="Times New Roman" pitchFamily="18" charset="0"/>
              <a:cs typeface="Arial" pitchFamily="34" charset="0"/>
            </a:endParaRPr>
          </a:p>
          <a:p>
            <a:pPr lvl="0" algn="r" eaLnBrk="0" fontAlgn="base" hangingPunct="0">
              <a:spcBef>
                <a:spcPct val="0"/>
              </a:spcBef>
              <a:spcAft>
                <a:spcPct val="0"/>
              </a:spcAft>
            </a:pPr>
            <a:r>
              <a:rPr lang="ru-RU" sz="2400" b="1" dirty="0" smtClean="0">
                <a:solidFill>
                  <a:srgbClr val="333333"/>
                </a:solidFill>
                <a:latin typeface="Arial" pitchFamily="34" charset="0"/>
                <a:ea typeface="Times New Roman" pitchFamily="18" charset="0"/>
                <a:cs typeface="Arial" pitchFamily="34" charset="0"/>
              </a:rPr>
              <a:t>себя в нём властелином»</a:t>
            </a:r>
            <a:endParaRPr lang="ru-RU"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428596" y="428604"/>
            <a:ext cx="821537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Инициативная личность развивается в деятельности. А так как ведущая деятельность дошкольного возраста – игра, то, образовательная деятельность, в тоже время должна быть и игровой, что поможет динамичнее развиваться личности каждого ребёнка. </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 дошкольном возрасте инициативность связана с проявлением любознательности, пытливости ума, изобретательностью, инициативного ребенка отличает содержательность интересов. И всё же ребёнка необходимо побуждать к деятельности, важен мотив. Мотивация побуждает ребёнка к деятельности, придаёт этой деятельности направленность, ориентированную на достижение цели. Поэтому при организации детской деятельности я всегда использую разные виды мотивации, это и игровая мотивация – «Помоги игрушке» (кукла Анечка не знает когда надо надевать варежки), при которой ребёнок достигает цели обучения, решая проблемы игрушек; и помощь взрослому – «Помоги мне» (протереть пыль на листочках у цветочков, им «дышать» трудно), когда мотивом для детей является общение со взрослым, возможность получить одобрение, а также интерес к совместным делам, которые можно выполнять вместе. </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915337"/>
            <a:ext cx="7220024" cy="1575451"/>
          </a:xfrm>
        </p:spPr>
        <p:txBody>
          <a:bodyPr>
            <a:normAutofit fontScale="90000"/>
          </a:bodyPr>
          <a:lstStyle/>
          <a:p>
            <a:pPr marL="571500" indent="-571500">
              <a:buFont typeface="Arial" panose="020B0604020202020204" pitchFamily="34" charset="0"/>
              <a:buChar char="•"/>
            </a:pPr>
            <a:r>
              <a:rPr lang="ru-RU" b="1" dirty="0">
                <a:latin typeface="Times New Roman" pitchFamily="18" charset="0"/>
                <a:cs typeface="Times New Roman" pitchFamily="18" charset="0"/>
              </a:rPr>
              <a:t>Принцип дистанции, </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позиции </a:t>
            </a:r>
            <a:r>
              <a:rPr lang="ru-RU" b="1" dirty="0">
                <a:latin typeface="Times New Roman" pitchFamily="18" charset="0"/>
                <a:cs typeface="Times New Roman" pitchFamily="18" charset="0"/>
              </a:rPr>
              <a:t>при взаимодействии</a:t>
            </a:r>
            <a:br>
              <a:rPr lang="ru-RU" b="1" dirty="0">
                <a:latin typeface="Times New Roman" pitchFamily="18" charset="0"/>
                <a:cs typeface="Times New Roman" pitchFamily="18" charset="0"/>
              </a:rPr>
            </a:br>
            <a:endParaRPr lang="ru-RU" dirty="0"/>
          </a:p>
        </p:txBody>
      </p:sp>
      <p:pic>
        <p:nvPicPr>
          <p:cNvPr id="2050" name="Picture 2" descr="C:\Users\мамуля\Desktop\педработа во 2 мл\фото\малыши\DSCN0912.JPG"/>
          <p:cNvPicPr>
            <a:picLocks noGrp="1" noChangeAspect="1" noChangeArrowheads="1"/>
          </p:cNvPicPr>
          <p:nvPr>
            <p:ph idx="1"/>
          </p:nvPr>
        </p:nvPicPr>
        <p:blipFill>
          <a:blip r:embed="rId2" cstate="print"/>
          <a:srcRect/>
          <a:stretch>
            <a:fillRect/>
          </a:stretch>
        </p:blipFill>
        <p:spPr bwMode="auto">
          <a:xfrm>
            <a:off x="928662" y="2143116"/>
            <a:ext cx="7143800" cy="4214842"/>
          </a:xfrm>
          <a:prstGeom prst="rect">
            <a:avLst/>
          </a:prstGeom>
          <a:noFill/>
        </p:spPr>
      </p:pic>
    </p:spTree>
    <p:extLst>
      <p:ext uri="{BB962C8B-B14F-4D97-AF65-F5344CB8AC3E}">
        <p14:creationId xmlns:p14="http://schemas.microsoft.com/office/powerpoint/2010/main" xmlns="" val="2819340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8465" y="785795"/>
            <a:ext cx="6508245" cy="1635093"/>
          </a:xfrm>
        </p:spPr>
        <p:txBody>
          <a:bodyPr>
            <a:noAutofit/>
          </a:bodyPr>
          <a:lstStyle/>
          <a:p>
            <a:pPr>
              <a:buFont typeface="Arial" pitchFamily="34" charset="0"/>
              <a:buChar char="•"/>
            </a:pPr>
            <a:r>
              <a:rPr lang="ru-RU" sz="2400" b="1" dirty="0" smtClean="0">
                <a:latin typeface="Times New Roman" pitchFamily="18" charset="0"/>
                <a:cs typeface="Times New Roman" pitchFamily="18" charset="0"/>
              </a:rPr>
              <a:t>Принцип учета половых и возрастных различий детей</a:t>
            </a:r>
            <a:br>
              <a:rPr lang="ru-RU" sz="2400" b="1" dirty="0" smtClean="0">
                <a:latin typeface="Times New Roman" pitchFamily="18" charset="0"/>
                <a:cs typeface="Times New Roman" pitchFamily="18" charset="0"/>
              </a:rPr>
            </a:br>
            <a:endParaRPr lang="ru-RU" sz="2400" dirty="0"/>
          </a:p>
        </p:txBody>
      </p:sp>
      <p:sp>
        <p:nvSpPr>
          <p:cNvPr id="3" name="Текст 2"/>
          <p:cNvSpPr>
            <a:spLocks noGrp="1"/>
          </p:cNvSpPr>
          <p:nvPr>
            <p:ph type="body" idx="1"/>
          </p:nvPr>
        </p:nvSpPr>
        <p:spPr/>
        <p:txBody>
          <a:bodyPr/>
          <a:lstStyle/>
          <a:p>
            <a:endParaRPr lang="ru-RU" dirty="0"/>
          </a:p>
        </p:txBody>
      </p:sp>
      <p:pic>
        <p:nvPicPr>
          <p:cNvPr id="6" name="Рисунок 5" descr="http://www.papiton.de/Bilder/Detail/Haba_001146-01.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405" y="2442592"/>
            <a:ext cx="3509808" cy="3504998"/>
          </a:xfrm>
          <a:prstGeom prst="rect">
            <a:avLst/>
          </a:prstGeom>
          <a:ln>
            <a:noFill/>
          </a:ln>
          <a:effectLst>
            <a:softEdge rad="112500"/>
          </a:effectLst>
        </p:spPr>
      </p:pic>
      <p:pic>
        <p:nvPicPr>
          <p:cNvPr id="7" name="Рисунок 6" descr="http://st03.kakprosto.ru/images/article/2011/12/28/1_52551ab98267f52551ab9826bc.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69814" y="2513011"/>
            <a:ext cx="3720245" cy="3434579"/>
          </a:xfrm>
          <a:prstGeom prst="rect">
            <a:avLst/>
          </a:prstGeom>
          <a:ln>
            <a:noFill/>
          </a:ln>
          <a:effectLst>
            <a:softEdge rad="112500"/>
          </a:effectLst>
        </p:spPr>
      </p:pic>
      <p:pic>
        <p:nvPicPr>
          <p:cNvPr id="3074" name="Picture 2" descr="C:\Users\мамуля\Desktop\педработа во 2 мл\фото\малыши\конкурс\DSCN0927.JPG"/>
          <p:cNvPicPr>
            <a:picLocks noChangeAspect="1" noChangeArrowheads="1"/>
          </p:cNvPicPr>
          <p:nvPr/>
        </p:nvPicPr>
        <p:blipFill>
          <a:blip r:embed="rId4" cstate="print"/>
          <a:srcRect/>
          <a:stretch>
            <a:fillRect/>
          </a:stretch>
        </p:blipFill>
        <p:spPr bwMode="auto">
          <a:xfrm>
            <a:off x="714349" y="500042"/>
            <a:ext cx="7929618" cy="585794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a:srcRect/>
          <a:stretch>
            <a:fillRect/>
          </a:stretch>
        </p:blipFill>
        <p:spPr bwMode="auto">
          <a:xfrm>
            <a:off x="428596" y="500042"/>
            <a:ext cx="8215370" cy="585791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a:stretch>
            <a:fillRect/>
          </a:stretch>
        </p:blipFill>
        <p:spPr bwMode="auto">
          <a:xfrm>
            <a:off x="500034" y="357166"/>
            <a:ext cx="8143932" cy="6143668"/>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4" y="476672"/>
            <a:ext cx="4896545" cy="4824536"/>
          </a:xfrm>
        </p:spPr>
        <p:txBody>
          <a:bodyPr>
            <a:noAutofit/>
          </a:bodyPr>
          <a:lstStyle/>
          <a:p>
            <a:pPr marL="342900" indent="-342900">
              <a:buFont typeface="Arial" pitchFamily="34" charset="0"/>
              <a:buChar char="•"/>
            </a:pPr>
            <a:r>
              <a:rPr lang="ru-RU" b="1" dirty="0">
                <a:latin typeface="Times New Roman" panose="02020603050405020304" pitchFamily="18" charset="0"/>
                <a:cs typeface="Times New Roman" pitchFamily="18" charset="0"/>
              </a:rPr>
              <a:t>Принцип эмоциональности среды, индивидуальной комфортности и эмоционального благополучия ребенка и </a:t>
            </a:r>
            <a:r>
              <a:rPr lang="ru-RU" b="1" dirty="0" smtClean="0">
                <a:latin typeface="Times New Roman" panose="02020603050405020304" pitchFamily="18" charset="0"/>
                <a:cs typeface="Times New Roman" pitchFamily="18" charset="0"/>
              </a:rPr>
              <a:t>взрослого</a:t>
            </a:r>
            <a:br>
              <a:rPr lang="ru-RU" b="1" dirty="0" smtClean="0">
                <a:latin typeface="Times New Roman" panose="02020603050405020304" pitchFamily="18" charset="0"/>
                <a:cs typeface="Times New Roman" pitchFamily="18" charset="0"/>
              </a:rPr>
            </a:br>
            <a:r>
              <a:rPr lang="en-US" b="1" dirty="0" smtClean="0">
                <a:latin typeface="Times New Roman" panose="02020603050405020304" pitchFamily="18" charset="0"/>
                <a:cs typeface="Times New Roman" pitchFamily="18" charset="0"/>
              </a:rPr>
              <a:t/>
            </a:r>
            <a:br>
              <a:rPr lang="en-US" b="1" dirty="0" smtClean="0">
                <a:latin typeface="Times New Roman" panose="02020603050405020304" pitchFamily="18" charset="0"/>
                <a:cs typeface="Times New Roman" pitchFamily="18" charset="0"/>
              </a:rPr>
            </a:br>
            <a:r>
              <a:rPr lang="en-US" b="1" dirty="0">
                <a:latin typeface="Times New Roman" panose="02020603050405020304" pitchFamily="18" charset="0"/>
                <a:cs typeface="Times New Roman" pitchFamily="18" charset="0"/>
              </a:rPr>
              <a:t/>
            </a:r>
            <a:br>
              <a:rPr lang="en-US" b="1" dirty="0">
                <a:latin typeface="Times New Roman" panose="02020603050405020304" pitchFamily="18" charset="0"/>
                <a:cs typeface="Times New Roman" pitchFamily="18" charset="0"/>
              </a:rPr>
            </a:br>
            <a:r>
              <a:rPr lang="ru-RU" b="1" dirty="0" smtClean="0">
                <a:latin typeface="Times New Roman" panose="02020603050405020304" pitchFamily="18" charset="0"/>
                <a:cs typeface="Times New Roman" pitchFamily="18" charset="0"/>
              </a:rPr>
              <a:t>Принцип открытости - закрытости</a:t>
            </a:r>
            <a:r>
              <a:rPr lang="en-US" b="1" dirty="0" smtClean="0">
                <a:latin typeface="Times New Roman" panose="02020603050405020304" pitchFamily="18" charset="0"/>
                <a:cs typeface="Times New Roman" pitchFamily="18" charset="0"/>
              </a:rPr>
              <a:t/>
            </a:r>
            <a:br>
              <a:rPr lang="en-US" b="1" dirty="0" smtClean="0">
                <a:latin typeface="Times New Roman" panose="02020603050405020304" pitchFamily="18" charset="0"/>
                <a:cs typeface="Times New Roman" pitchFamily="18" charset="0"/>
              </a:rPr>
            </a:br>
            <a:r>
              <a:rPr lang="en-US" b="1" dirty="0">
                <a:latin typeface="Times New Roman" panose="02020603050405020304" pitchFamily="18" charset="0"/>
                <a:cs typeface="Times New Roman" pitchFamily="18" charset="0"/>
              </a:rPr>
              <a:t/>
            </a:r>
            <a:br>
              <a:rPr lang="en-US" b="1" dirty="0">
                <a:latin typeface="Times New Roman" panose="02020603050405020304" pitchFamily="18" charset="0"/>
                <a:cs typeface="Times New Roman" pitchFamily="18" charset="0"/>
              </a:rPr>
            </a:br>
            <a:endParaRPr lang="ru-RU"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13716064" y="-1143032"/>
            <a:ext cx="250793" cy="214314"/>
          </a:xfrm>
        </p:spPr>
        <p:txBody>
          <a:bodyPr>
            <a:normAutofit fontScale="40000" lnSpcReduction="20000"/>
          </a:bodyPr>
          <a:lstStyle/>
          <a:p>
            <a:endParaRPr lang="ru-RU" sz="2400" dirty="0"/>
          </a:p>
        </p:txBody>
      </p:sp>
      <p:pic>
        <p:nvPicPr>
          <p:cNvPr id="12290" name="Picture 2" descr="C:\Users\мамуля\Desktop\педработа во 2 мл\фото\малыши\конкурс\DSCN0902.JPG"/>
          <p:cNvPicPr>
            <a:picLocks noGrp="1" noChangeAspect="1" noChangeArrowheads="1"/>
          </p:cNvPicPr>
          <p:nvPr>
            <p:ph type="pic" idx="1"/>
          </p:nvPr>
        </p:nvPicPr>
        <p:blipFill>
          <a:blip r:embed="rId2" cstate="print"/>
          <a:srcRect l="27075" r="27075"/>
          <a:stretch>
            <a:fillRect/>
          </a:stretch>
        </p:blipFill>
        <p:spPr bwMode="auto">
          <a:prstGeom prst="rect">
            <a:avLst/>
          </a:prstGeom>
          <a:noFill/>
        </p:spPr>
      </p:pic>
    </p:spTree>
    <p:extLst>
      <p:ext uri="{BB962C8B-B14F-4D97-AF65-F5344CB8AC3E}">
        <p14:creationId xmlns:p14="http://schemas.microsoft.com/office/powerpoint/2010/main" xmlns="" val="1961671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428596" y="428604"/>
            <a:ext cx="3143272" cy="4786346"/>
          </a:xfrm>
          <a:prstGeom prst="rect">
            <a:avLst/>
          </a:prstGeom>
          <a:noFill/>
          <a:ln w="9525">
            <a:noFill/>
            <a:miter lim="800000"/>
            <a:headEnd/>
            <a:tailEnd/>
          </a:ln>
          <a:effectLst/>
        </p:spPr>
      </p:pic>
      <p:pic>
        <p:nvPicPr>
          <p:cNvPr id="59394" name="Picture 2"/>
          <p:cNvPicPr>
            <a:picLocks noChangeAspect="1" noChangeArrowheads="1"/>
          </p:cNvPicPr>
          <p:nvPr/>
        </p:nvPicPr>
        <p:blipFill>
          <a:blip r:embed="rId3"/>
          <a:srcRect/>
          <a:stretch>
            <a:fillRect/>
          </a:stretch>
        </p:blipFill>
        <p:spPr bwMode="auto">
          <a:xfrm>
            <a:off x="4429124" y="571480"/>
            <a:ext cx="3930649" cy="5786478"/>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2285984" y="500042"/>
            <a:ext cx="4714908" cy="5643602"/>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428596" y="1071546"/>
            <a:ext cx="828680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Исходя из этого, я строю свою деятельность так, чтобы каждый ребёнок мог само реализоваться, развить свои умственные и творческие способности через познавательную активность, стал более общительным и доброжелательным. Поэтому я создаю условия для свободного выбора детьми деятельности, участников совместной деятельности; создаю условия для принятия детьми решений, выражения своих чувств и мыслей; оказываю не директивную помощь детям, поддержку детской инициативы и самостоятельности в разных видах деятельности (игровой, исследовательской, проектной, познавательной и т.д.).</a:t>
            </a:r>
            <a:endParaRPr kumimoji="0" lang="ru-RU"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785794"/>
            <a:ext cx="8001056" cy="5262979"/>
          </a:xfrm>
          <a:prstGeom prst="rect">
            <a:avLst/>
          </a:prstGeom>
        </p:spPr>
        <p:txBody>
          <a:bodyPr wrap="square">
            <a:spAutoFit/>
          </a:bodyPr>
          <a:lstStyle/>
          <a:p>
            <a:pPr lvl="0" eaLnBrk="0" fontAlgn="base" hangingPunct="0">
              <a:spcBef>
                <a:spcPct val="0"/>
              </a:spcBef>
              <a:spcAft>
                <a:spcPct val="0"/>
              </a:spcAft>
            </a:pPr>
            <a:r>
              <a:rPr lang="ru-RU" sz="2400" b="1" dirty="0" smtClean="0">
                <a:latin typeface="Calibri" pitchFamily="34" charset="0"/>
                <a:ea typeface="Times New Roman" pitchFamily="18" charset="0"/>
                <a:cs typeface="Times New Roman" pitchFamily="18" charset="0"/>
              </a:rPr>
              <a:t>Также использую такой мотив, как «Научи меня» (я не умею играть в </a:t>
            </a:r>
            <a:r>
              <a:rPr lang="ru-RU" sz="2400" b="1" dirty="0" err="1" smtClean="0">
                <a:latin typeface="Calibri" pitchFamily="34" charset="0"/>
                <a:ea typeface="Times New Roman" pitchFamily="18" charset="0"/>
                <a:cs typeface="Times New Roman" pitchFamily="18" charset="0"/>
              </a:rPr>
              <a:t>трансформера</a:t>
            </a:r>
            <a:r>
              <a:rPr lang="ru-RU" sz="2400" b="1" dirty="0" smtClean="0">
                <a:latin typeface="Calibri" pitchFamily="34" charset="0"/>
                <a:ea typeface="Times New Roman" pitchFamily="18" charset="0"/>
                <a:cs typeface="Times New Roman" pitchFamily="18" charset="0"/>
              </a:rPr>
              <a:t>, объясни, как он превращается в машину), который основан на желании ребёнка чувствовать себя знающим и умеющим. </a:t>
            </a:r>
            <a:endParaRPr lang="ru-RU" sz="2400" b="1" dirty="0" smtClean="0">
              <a:latin typeface="Arial" pitchFamily="34" charset="0"/>
              <a:cs typeface="Arial" pitchFamily="34" charset="0"/>
            </a:endParaRPr>
          </a:p>
          <a:p>
            <a:pPr lvl="0" eaLnBrk="0" fontAlgn="base" hangingPunct="0">
              <a:spcBef>
                <a:spcPct val="0"/>
              </a:spcBef>
              <a:spcAft>
                <a:spcPct val="0"/>
              </a:spcAft>
            </a:pPr>
            <a:r>
              <a:rPr lang="ru-RU" sz="2400" b="1" dirty="0" smtClean="0">
                <a:latin typeface="Calibri" pitchFamily="34" charset="0"/>
                <a:ea typeface="Times New Roman" pitchFamily="18" charset="0"/>
                <a:cs typeface="Times New Roman" pitchFamily="18" charset="0"/>
              </a:rPr>
              <a:t>Мотивируя детей, я не навязываю ребёнку своё видение в решении проблемы (может быть у ребёнка будет свой путь решения проблемы). При выполнении совместных действий спрашиваю у ребёнка разрешения заняться с ним общим делом, за полученный результат обязательно хвалю ребёнка, действуя совместно с ребёнком, знакомлю его со своими планами, способами их достижения. Соблюдая эти правила,  даю детям новые знания, обучаю их определённым умениям, формирую необходимые навыки.</a:t>
            </a:r>
            <a:endParaRPr lang="ru-RU" sz="2400" b="1" dirty="0" smtClean="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7544" y="1124744"/>
            <a:ext cx="8208912" cy="4479688"/>
          </a:xfrm>
          <a:prstGeom prst="rect">
            <a:avLst/>
          </a:prstGeom>
        </p:spPr>
        <p:txBody>
          <a:bodyPr wrap="square">
            <a:spAutoFit/>
          </a:bodyPr>
          <a:lstStyle/>
          <a:p>
            <a:pPr algn="just">
              <a:lnSpc>
                <a:spcPct val="115000"/>
              </a:lnSpc>
              <a:spcAft>
                <a:spcPts val="1000"/>
              </a:spcAft>
            </a:pP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В </a:t>
            </a:r>
            <a:r>
              <a:rPr lang="ru-RU"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Конституции Российской Федерации, в «Концепции модернизации российского образования», в Законе Российской Федерации «Об образовании в РФ» и других нормативных документах Российской Федерации сформулирован социальный заказ государства системе образования:</a:t>
            </a:r>
            <a:endParaRPr lang="ru-RU" sz="2400" b="1" dirty="0">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975"/>
              </a:spcBef>
              <a:spcAft>
                <a:spcPts val="975"/>
              </a:spcAft>
            </a:pPr>
            <a:r>
              <a:rPr lang="ru-RU" sz="2400" dirty="0">
                <a:solidFill>
                  <a:srgbClr val="CC006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воспитание инициативного, ответственного человека, готового самостоятельно принимать решения в ситуации выбора.</a:t>
            </a:r>
            <a:endParaRPr lang="ru-R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705"/>
              </a:lnSpc>
              <a:spcBef>
                <a:spcPts val="975"/>
              </a:spcBef>
              <a:spcAft>
                <a:spcPts val="975"/>
              </a:spcAft>
            </a:pPr>
            <a:r>
              <a:rPr lang="ru-RU" sz="2400" b="1" i="1" dirty="0">
                <a:solidFill>
                  <a:srgbClr val="CC0066"/>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650988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428596" y="714356"/>
            <a:ext cx="8286808"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Во время образовательной деятельности и в режимных моментах провожу развивающие игры, создаю игровые и проблемные ситуации, использую </a:t>
            </a:r>
            <a:r>
              <a:rPr kumimoji="0" lang="ru-RU" sz="20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потешки</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и напоминания, что ведёт к лучшему запоминанию и осознанному самостоятельному применению правил личной гигиены. Также используем алгоритмы действий: умывания, одевания, позволяющие дошкольнику впоследствии самостоятельно и эффективно их применять. Для включения в проект данных форм работы изготовлены тематические картотеки пальчиковых и подвижных игр, дыхательных и артикуляционных упражнений, утренних гимнастик и гимнастик после сна. Во время образовательной деятельности, я обязательно учитываю интересы каждого ребенка, для этого выбираю темы или проблемы из близкого окружения ребёнка и адекватные его возрасту; всегда предоставляю детям возможность действовать самостоятельно и оказываю поддержку детской инициативы, поэтому вместе мы поэтапно достигаем намеченных целей.</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714348" y="571481"/>
            <a:ext cx="785818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303F50"/>
                </a:solidFill>
                <a:effectLst/>
                <a:latin typeface="Verdana" pitchFamily="34" charset="0"/>
                <a:ea typeface="Times New Roman" pitchFamily="18" charset="0"/>
                <a:cs typeface="Times New Roman" pitchFamily="18" charset="0"/>
              </a:rPr>
              <a:t>Работа над проектом обогащает ребенка и педагога новыми знаниями, пробуждает и укрепляет в нем интерес к познавательной деятельности, помогает систематизировать знания, выйти на уровень обобщений, развивает творческий потенциал. В детском коллективе заметно повышается статус детей, склонных к творчеству, фантазированию, </a:t>
            </a:r>
            <a:r>
              <a:rPr kumimoji="0" lang="ru-RU" sz="2000" b="1" i="0" u="none" strike="noStrike" cap="none" normalizeH="0" baseline="0" dirty="0" smtClean="0">
                <a:ln>
                  <a:noFill/>
                </a:ln>
                <a:solidFill>
                  <a:srgbClr val="303F50"/>
                </a:solidFill>
                <a:effectLst/>
                <a:latin typeface="Calibri"/>
                <a:ea typeface="Times New Roman" pitchFamily="18" charset="0"/>
                <a:cs typeface="Times New Roman" pitchFamily="18" charset="0"/>
              </a:rPr>
              <a:t>«</a:t>
            </a:r>
            <a:r>
              <a:rPr kumimoji="0" lang="ru-RU" sz="2000" b="1" i="0" u="none" strike="noStrike" cap="none" normalizeH="0" baseline="0" dirty="0" smtClean="0">
                <a:ln>
                  <a:noFill/>
                </a:ln>
                <a:solidFill>
                  <a:srgbClr val="303F50"/>
                </a:solidFill>
                <a:effectLst/>
                <a:latin typeface="Verdana" pitchFamily="34" charset="0"/>
                <a:ea typeface="Times New Roman" pitchFamily="18" charset="0"/>
                <a:cs typeface="Times New Roman" pitchFamily="18" charset="0"/>
              </a:rPr>
              <a:t>романтиков</a:t>
            </a:r>
            <a:r>
              <a:rPr kumimoji="0" lang="ru-RU" sz="2000" b="1" i="0" u="none" strike="noStrike" cap="none" normalizeH="0" baseline="0" dirty="0" smtClean="0">
                <a:ln>
                  <a:noFill/>
                </a:ln>
                <a:solidFill>
                  <a:srgbClr val="303F50"/>
                </a:solidFill>
                <a:effectLst/>
                <a:latin typeface="Calibri"/>
                <a:ea typeface="Times New Roman" pitchFamily="18" charset="0"/>
                <a:cs typeface="Times New Roman" pitchFamily="18" charset="0"/>
              </a:rPr>
              <a:t>»</a:t>
            </a:r>
            <a:r>
              <a:rPr kumimoji="0" lang="ru-RU" sz="2000" b="1" i="0" u="none" strike="noStrike" cap="none" normalizeH="0" baseline="0" dirty="0" smtClean="0">
                <a:ln>
                  <a:noFill/>
                </a:ln>
                <a:solidFill>
                  <a:srgbClr val="303F50"/>
                </a:solidFill>
                <a:effectLst/>
                <a:latin typeface="Verdana" pitchFamily="34" charset="0"/>
                <a:ea typeface="Times New Roman" pitchFamily="18" charset="0"/>
                <a:cs typeface="Times New Roman" pitchFamily="18" charset="0"/>
              </a:rPr>
              <a:t>, мечтателей. Проектная деятельность ставит каждого ребенка в позицию активного участника, дает возможность реализовать индивидуальные творческие замыслы, формирует информационный инструментарий ,учит работать в команде, выполняя разные социальные роли. Это ведет к сплочению коллектива, развитию коммуникативных навыков детей . </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a:stretch>
            <a:fillRect/>
          </a:stretch>
        </p:blipFill>
        <p:spPr bwMode="auto">
          <a:xfrm>
            <a:off x="857224" y="500042"/>
            <a:ext cx="6786610" cy="5786478"/>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571472" y="428604"/>
            <a:ext cx="8001056" cy="5857904"/>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8596" y="357166"/>
            <a:ext cx="828680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Рекомендации по развитию детской инициативы для родителей.</a:t>
            </a:r>
            <a:endParaRPr kumimoji="0" lang="ru-RU"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Поддерживайте инициативу, собственную активность ребенка, даже если она кажется неуместной.</a:t>
            </a:r>
            <a:endParaRPr kumimoji="0" lang="ru-RU"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Инициатива — первый шаг к творчеству. Для ее подавления достаточно одного слова или взгляда, а чтобы возродить — годы.  Понаблюдайте за тем, что ребенок делает с интересом (играет в солдатики, разбирает машинки, рисует узорчики на тетрадях и т.д.). Даже если это увлечение вам кажется бесполезным, поддержите его. Помогите организовать эту деятельность (купите книги по данной теме, поищите информацию в Интернете и т.д.). Только то, что делается с интересом, по-настоящему продуктивно. Если вы поощряете интерес ребенка, он быстрее прислушается к вашим требованиям.</a:t>
            </a:r>
            <a:endParaRPr kumimoji="0" lang="ru-RU"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Настоящая творческая деятельность бескорыстна, поэтому не ждите мгновенных результатов. Главный критерий успешности деятельности — наличие стойкого интереса к ней.</a:t>
            </a:r>
            <a:b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Будьте терпимы к ошибкам ребенка. Не стоит доделывать за него, остерегать от ошибок, говорить о том, что могло быть лучше. Критика возможна только, когда ребенок достаточно уверен в себе.</a:t>
            </a:r>
            <a:endParaRPr kumimoji="0" lang="ru-RU"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Оставляйте ребенка одного, чтобы у него была возможность заниматься своими делами или, как вам кажется, ничего не делать. Постоянная целенаправленная деятельность, в которую включен ребенок, не оставляет места для наблюдения, размышления, творчества.</a:t>
            </a:r>
            <a:endParaRPr kumimoji="0" lang="ru-RU"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428604"/>
            <a:ext cx="7715304" cy="6247864"/>
          </a:xfrm>
          <a:prstGeom prst="rect">
            <a:avLst/>
          </a:prstGeom>
        </p:spPr>
        <p:txBody>
          <a:bodyPr wrap="square">
            <a:spAutoFit/>
          </a:bodyPr>
          <a:lstStyle/>
          <a:p>
            <a:pPr lvl="0" algn="just" eaLnBrk="0" fontAlgn="base" hangingPunct="0">
              <a:spcBef>
                <a:spcPct val="0"/>
              </a:spcBef>
              <a:spcAft>
                <a:spcPct val="0"/>
              </a:spcAft>
            </a:pPr>
            <a:r>
              <a:rPr lang="ru-RU" dirty="0" smtClean="0">
                <a:latin typeface="Times New Roman" pitchFamily="18" charset="0"/>
                <a:ea typeface="Times New Roman" pitchFamily="18" charset="0"/>
                <a:cs typeface="Times New Roman" pitchFamily="18" charset="0"/>
              </a:rPr>
              <a:t>5. </a:t>
            </a:r>
            <a:r>
              <a:rPr lang="ru-RU" sz="2000" b="1" dirty="0" smtClean="0">
                <a:latin typeface="Times New Roman" pitchFamily="18" charset="0"/>
                <a:ea typeface="Times New Roman" pitchFamily="18" charset="0"/>
                <a:cs typeface="Times New Roman" pitchFamily="18" charset="0"/>
              </a:rPr>
              <a:t>Наблюдайте за ребенком, подмечайте моменты его собственного авторства, помогите ему осознать свою индивидуальность и научите ценить себя как творческую личность.</a:t>
            </a:r>
            <a:endParaRPr lang="ru-RU" sz="2000" b="1" dirty="0" smtClean="0">
              <a:latin typeface="Arial" pitchFamily="34" charset="0"/>
              <a:cs typeface="Arial" pitchFamily="34" charset="0"/>
            </a:endParaRPr>
          </a:p>
          <a:p>
            <a:pPr lvl="0" algn="just" eaLnBrk="0" fontAlgn="base" hangingPunct="0">
              <a:spcBef>
                <a:spcPct val="0"/>
              </a:spcBef>
              <a:spcAft>
                <a:spcPct val="0"/>
              </a:spcAft>
            </a:pPr>
            <a:r>
              <a:rPr lang="ru-RU" sz="2000" b="1" dirty="0" smtClean="0">
                <a:latin typeface="Times New Roman" pitchFamily="18" charset="0"/>
                <a:ea typeface="Times New Roman" pitchFamily="18" charset="0"/>
                <a:cs typeface="Times New Roman" pitchFamily="18" charset="0"/>
              </a:rPr>
              <a:t>6. Собственный пример родителей заразителен, но не стоит сравнивать ребенка с собой («вот я в твои годы» и т.д.). Для ребенка важно видеть вас не только, когда вы занимаетесь домашними делами, но и когда вы делаете что-то с интересом, радостью, восторгом. Совершенный родитель для ребенка — недосягаемая крепость, а возможные недостатки вызывают стремление исправить их, превзойти.</a:t>
            </a:r>
            <a:endParaRPr lang="ru-RU" sz="2000" b="1" dirty="0" smtClean="0">
              <a:latin typeface="Arial" pitchFamily="34" charset="0"/>
              <a:cs typeface="Arial" pitchFamily="34" charset="0"/>
            </a:endParaRPr>
          </a:p>
          <a:p>
            <a:pPr lvl="0" algn="just" eaLnBrk="0" fontAlgn="base" hangingPunct="0">
              <a:spcBef>
                <a:spcPct val="0"/>
              </a:spcBef>
              <a:spcAft>
                <a:spcPct val="0"/>
              </a:spcAft>
            </a:pPr>
            <a:r>
              <a:rPr lang="ru-RU" sz="2000" b="1" dirty="0" smtClean="0">
                <a:latin typeface="Times New Roman" pitchFamily="18" charset="0"/>
                <a:ea typeface="Times New Roman" pitchFamily="18" charset="0"/>
                <a:cs typeface="Times New Roman" pitchFamily="18" charset="0"/>
              </a:rPr>
              <a:t>7. Помогите ребенку «оформить» его интересы в конечный продукт, например, сделать рамки для рисунков и выставку, повесить на стену грамоты, создать альбом достижений и т.д. Для ребенка важна оценка его деятельности родителями.</a:t>
            </a:r>
            <a:endParaRPr lang="ru-RU" sz="2000" b="1" dirty="0" smtClean="0">
              <a:latin typeface="Arial" pitchFamily="34" charset="0"/>
              <a:cs typeface="Arial" pitchFamily="34" charset="0"/>
            </a:endParaRPr>
          </a:p>
          <a:p>
            <a:pPr lvl="0" algn="just" eaLnBrk="0" fontAlgn="base" hangingPunct="0">
              <a:spcBef>
                <a:spcPct val="0"/>
              </a:spcBef>
              <a:spcAft>
                <a:spcPct val="0"/>
              </a:spcAft>
            </a:pPr>
            <a:r>
              <a:rPr lang="ru-RU" sz="2000" b="1" dirty="0" smtClean="0">
                <a:latin typeface="Times New Roman" pitchFamily="18" charset="0"/>
                <a:ea typeface="Times New Roman" pitchFamily="18" charset="0"/>
                <a:cs typeface="Times New Roman" pitchFamily="18" charset="0"/>
              </a:rPr>
              <a:t>Родительская улыбка, одобрительный взгляд, внимательный поворот головы, восторженный рассказ о достижениях своего ребенка по телефону родственникам — то, ради чего дети способны рисовать, строить, лепить, в общем — творить. Не скупитесь на знаки внимания</a:t>
            </a:r>
            <a:r>
              <a:rPr lang="ru-RU" dirty="0" smtClean="0">
                <a:latin typeface="Times New Roman" pitchFamily="18" charset="0"/>
                <a:ea typeface="Times New Roman" pitchFamily="18" charset="0"/>
                <a:cs typeface="Times New Roman" pitchFamily="18" charset="0"/>
              </a:rPr>
              <a:t>.</a:t>
            </a:r>
            <a:endParaRPr lang="ru-RU" sz="2400" dirty="0" smtClean="0">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7" y="915337"/>
            <a:ext cx="7632848" cy="4169847"/>
          </a:xfrm>
        </p:spPr>
        <p:txBody>
          <a:bodyPr>
            <a:normAutofit/>
          </a:bodyPr>
          <a:lstStyle/>
          <a:p>
            <a:r>
              <a:rPr lang="ru-RU" sz="5400" b="1"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Спасибо</a:t>
            </a:r>
            <a:r>
              <a:rPr lang="ru-RU" sz="5400" b="1" dirty="0" smtClean="0">
                <a:solidFill>
                  <a:srgbClr val="FF0000"/>
                </a:solidFill>
                <a:latin typeface="Times New Roman" panose="02020603050405020304" pitchFamily="18" charset="0"/>
                <a:cs typeface="Times New Roman" panose="02020603050405020304" pitchFamily="18" charset="0"/>
              </a:rPr>
              <a:t> </a:t>
            </a:r>
            <a:r>
              <a:rPr lang="ru-RU" sz="5400" b="1" dirty="0" smtClean="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за внимание</a:t>
            </a:r>
            <a:endParaRPr lang="ru-RU" sz="5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02315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31640" y="836712"/>
            <a:ext cx="6336704" cy="2569934"/>
          </a:xfrm>
          <a:prstGeom prst="rect">
            <a:avLst/>
          </a:prstGeom>
        </p:spPr>
        <p:txBody>
          <a:bodyPr wrap="square">
            <a:spAutoFit/>
          </a:bodyPr>
          <a:lstStyle/>
          <a:p>
            <a:pPr algn="ctr">
              <a:lnSpc>
                <a:spcPct val="115000"/>
              </a:lnSpc>
              <a:spcAft>
                <a:spcPts val="1000"/>
              </a:spcAft>
            </a:pPr>
            <a:r>
              <a:rPr lang="ru-RU"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педагогическом словаре отмечается, что понятие </a:t>
            </a:r>
            <a:r>
              <a:rPr lang="ru-RU"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«инициатива» </a:t>
            </a:r>
            <a:r>
              <a:rPr lang="ru-RU"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можно </a:t>
            </a:r>
            <a:r>
              <a:rPr lang="ru-RU"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определить </a:t>
            </a:r>
            <a:r>
              <a:rPr lang="ru-RU"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как почин,</a:t>
            </a:r>
            <a:r>
              <a:rPr lang="ru-RU" sz="28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ru-RU"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«первый шаг</a:t>
            </a:r>
            <a:r>
              <a:rPr lang="ru-RU"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ru-RU" sz="2800" b="1" dirty="0" smtClean="0">
                <a:latin typeface="Times New Roman" panose="02020603050405020304" pitchFamily="18" charset="0"/>
                <a:ea typeface="Calibri" panose="020F0502020204030204" pitchFamily="34" charset="0"/>
                <a:cs typeface="Times New Roman" panose="02020603050405020304" pitchFamily="18" charset="0"/>
              </a:rPr>
              <a:t>к началу какого-нибудь действия.</a:t>
            </a:r>
            <a:endParaRPr lang="ru-RU"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descr="http://static.wixstatic.com/media/8d35d3_4447a210a8d648e69f953e8ebecdeeaf.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90827" y="3406646"/>
            <a:ext cx="4418330" cy="2951480"/>
          </a:xfrm>
          <a:prstGeom prst="rect">
            <a:avLst/>
          </a:prstGeom>
          <a:ln>
            <a:noFill/>
          </a:ln>
          <a:effectLst>
            <a:softEdge rad="112500"/>
          </a:effectLst>
        </p:spPr>
      </p:pic>
    </p:spTree>
    <p:extLst>
      <p:ext uri="{BB962C8B-B14F-4D97-AF65-F5344CB8AC3E}">
        <p14:creationId xmlns:p14="http://schemas.microsoft.com/office/powerpoint/2010/main" xmlns="" val="356379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0"/>
            <a:ext cx="184731"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2" name="Rectangle 2"/>
          <p:cNvSpPr>
            <a:spLocks noChangeArrowheads="1"/>
          </p:cNvSpPr>
          <p:nvPr/>
        </p:nvSpPr>
        <p:spPr bwMode="auto">
          <a:xfrm>
            <a:off x="785786" y="714356"/>
            <a:ext cx="7643866" cy="501675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Инициативность проявляется во всех видах деятельности, но ярче всего в общении, предметной деятельности, игре, экспериментировании. Это важнейший показатель детского интеллекта, его развития. Инициативность является непременным условием совершенствования всей познавательной деятельности ребенка, но особенно творческой.</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Инициативный ребенок стремится к организации игр, продуктивных видов деятельности, содержательного общения, он умеет найти занятие, соответствующее собственному желанию; включиться в разговор, предложить интересное дело другим детям. В дошкольном возрасте инициативность связана с проявлением любознательности, пытливости ума, изобретательностью. Инициативного ребенка отличает содержательность интересов.</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428596" y="714356"/>
            <a:ext cx="800105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Короткова Н. А. и </a:t>
            </a:r>
            <a:r>
              <a:rPr kumimoji="0" lang="ru-RU"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Нежнова</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 Г. вводят такое понятие как «творческая инициатива». Под творческой инициативой следует понимать включённость ребёнка в сюжетную игру, как основную деятельность дошкольника. Инициативная личность развивается в деятельности. А так как ведущая деятельность дошкольного возраста - игра, то, чем выше уровень развития творческой инициативы, тем разнообразнее игровая деятельность, а следовательно, и динамичнее развитие личности.</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Как развивать инициативность ?</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Давать простые задания (снимать Страх "не справлюсь", развивать у детей инициативу.</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Давать задания интересные или такие, в которых у ребенка есть личный интерес что-то делать.</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Поддерживать инициативы (быть готовым платить за ошибки и неудачи).</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Учить грамотно реагировать на собственные ошибки (смотри "Ошибочка! ").</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866" y="5229200"/>
            <a:ext cx="6798734" cy="792088"/>
          </a:xfrm>
        </p:spPr>
        <p:txBody>
          <a:bodyPr>
            <a:noAutofit/>
          </a:bodyPr>
          <a:lstStyle/>
          <a:p>
            <a:r>
              <a:rPr lang="ru-RU" sz="2400" dirty="0">
                <a:solidFill>
                  <a:schemeClr val="dk1"/>
                </a:solidFill>
                <a:latin typeface="Times New Roman" panose="02020603050405020304" pitchFamily="18" charset="0"/>
                <a:ea typeface="Questrial"/>
                <a:cs typeface="Times New Roman" panose="02020603050405020304" pitchFamily="18" charset="0"/>
                <a:sym typeface="Questrial"/>
              </a:rPr>
              <a:t>Толковый словарь русского языка Д.Н. Ушаков</a:t>
            </a:r>
            <a:br>
              <a:rPr lang="ru-RU" sz="2400" dirty="0">
                <a:solidFill>
                  <a:schemeClr val="dk1"/>
                </a:solidFill>
                <a:latin typeface="Times New Roman" panose="02020603050405020304" pitchFamily="18" charset="0"/>
                <a:ea typeface="Questrial"/>
                <a:cs typeface="Times New Roman" panose="02020603050405020304" pitchFamily="18" charset="0"/>
                <a:sym typeface="Questrial"/>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899592" y="692696"/>
            <a:ext cx="3024336" cy="45719"/>
          </a:xfrm>
        </p:spPr>
        <p:txBody>
          <a:bodyPr>
            <a:normAutofit fontScale="25000" lnSpcReduction="20000"/>
          </a:bodyPr>
          <a:lstStyle/>
          <a:p>
            <a:pPr marL="0" indent="0">
              <a:buNone/>
            </a:pPr>
            <a:endParaRPr lang="ru-RU" sz="28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971600" y="1916832"/>
            <a:ext cx="7404803" cy="1942660"/>
          </a:xfrm>
        </p:spPr>
        <p:txBody>
          <a:bodyPr>
            <a:normAutofit fontScale="25000" lnSpcReduction="20000"/>
          </a:bodyPr>
          <a:lstStyle/>
          <a:p>
            <a:pPr marL="0" indent="0" algn="ctr">
              <a:buNone/>
            </a:pPr>
            <a:r>
              <a:rPr lang="ru-RU" sz="16000" b="1" dirty="0">
                <a:solidFill>
                  <a:srgbClr val="FF0000"/>
                </a:solidFill>
                <a:latin typeface="Times New Roman" panose="02020603050405020304" pitchFamily="18" charset="0"/>
                <a:ea typeface="Questrial"/>
                <a:cs typeface="Times New Roman" panose="02020603050405020304" pitchFamily="18" charset="0"/>
                <a:sym typeface="Questrial"/>
              </a:rPr>
              <a:t>Самостоятельность </a:t>
            </a:r>
            <a:r>
              <a:rPr lang="ru-RU" sz="16000" b="1" dirty="0" smtClean="0">
                <a:solidFill>
                  <a:schemeClr val="dk1"/>
                </a:solidFill>
                <a:latin typeface="Times New Roman" panose="02020603050405020304" pitchFamily="18" charset="0"/>
                <a:ea typeface="Questrial"/>
                <a:cs typeface="Times New Roman" panose="02020603050405020304" pitchFamily="18" charset="0"/>
                <a:sym typeface="Questrial"/>
              </a:rPr>
              <a:t>–</a:t>
            </a:r>
          </a:p>
          <a:p>
            <a:pPr marL="0" indent="0" algn="ctr">
              <a:buNone/>
            </a:pPr>
            <a:r>
              <a:rPr lang="ru-RU" sz="14400" b="1" dirty="0" smtClean="0">
                <a:solidFill>
                  <a:schemeClr val="dk1"/>
                </a:solidFill>
                <a:latin typeface="Times New Roman" panose="02020603050405020304" pitchFamily="18" charset="0"/>
                <a:ea typeface="Questrial"/>
                <a:cs typeface="Times New Roman" panose="02020603050405020304" pitchFamily="18" charset="0"/>
                <a:sym typeface="Questrial"/>
              </a:rPr>
              <a:t> </a:t>
            </a:r>
            <a:r>
              <a:rPr lang="ru-RU" sz="14400" b="1" dirty="0">
                <a:solidFill>
                  <a:schemeClr val="dk1"/>
                </a:solidFill>
                <a:latin typeface="Times New Roman" panose="02020603050405020304" pitchFamily="18" charset="0"/>
                <a:ea typeface="Questrial"/>
                <a:cs typeface="Times New Roman" panose="02020603050405020304" pitchFamily="18" charset="0"/>
                <a:sym typeface="Questrial"/>
              </a:rPr>
              <a:t>независимость, свобода от внешних влияний, принуждений, от посторонней помощи.</a:t>
            </a:r>
          </a:p>
          <a:p>
            <a:pPr algn="ctr"/>
            <a:endParaRPr lang="ru-RU" sz="4000" b="1" dirty="0"/>
          </a:p>
        </p:txBody>
      </p:sp>
    </p:spTree>
    <p:extLst>
      <p:ext uri="{BB962C8B-B14F-4D97-AF65-F5344CB8AC3E}">
        <p14:creationId xmlns:p14="http://schemas.microsoft.com/office/powerpoint/2010/main" xmlns="" val="1560373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443933"/>
            <a:ext cx="7786742" cy="1303867"/>
          </a:xfrm>
        </p:spPr>
        <p:txBody>
          <a:bodyPr>
            <a:normAutofit fontScale="90000"/>
          </a:bodyPr>
          <a:lstStyle/>
          <a:p>
            <a:r>
              <a:rPr lang="ru-RU" b="1" dirty="0" smtClean="0">
                <a:solidFill>
                  <a:srgbClr val="FF0000"/>
                </a:solidFill>
              </a:rPr>
              <a:t>Развитие детской инициативы и самостоятельности осуществляется:</a:t>
            </a:r>
            <a:endParaRPr lang="ru-RU" b="1" dirty="0">
              <a:solidFill>
                <a:srgbClr val="FF0000"/>
              </a:solidFill>
            </a:endParaRPr>
          </a:p>
        </p:txBody>
      </p:sp>
      <p:sp>
        <p:nvSpPr>
          <p:cNvPr id="3" name="Текст 2"/>
          <p:cNvSpPr>
            <a:spLocks noGrp="1"/>
          </p:cNvSpPr>
          <p:nvPr>
            <p:ph type="body" idx="1"/>
          </p:nvPr>
        </p:nvSpPr>
        <p:spPr>
          <a:xfrm>
            <a:off x="785786" y="1571612"/>
            <a:ext cx="3892112" cy="1143008"/>
          </a:xfrm>
        </p:spPr>
        <p:txBody>
          <a:bodyPr/>
          <a:lstStyle/>
          <a:p>
            <a:r>
              <a:rPr lang="ru-RU" sz="1800" b="1" dirty="0" smtClean="0">
                <a:solidFill>
                  <a:srgbClr val="0070C0"/>
                </a:solidFill>
                <a:latin typeface="Times New Roman" panose="02020603050405020304" pitchFamily="18" charset="0"/>
                <a:ea typeface="Arial Black"/>
                <a:cs typeface="Times New Roman" panose="02020603050405020304" pitchFamily="18" charset="0"/>
                <a:sym typeface="Arial Black"/>
              </a:rPr>
              <a:t> В РАЗНЫХ ПРАКТИКАХ</a:t>
            </a:r>
            <a:r>
              <a:rPr lang="ru-RU" sz="1800" b="1" dirty="0">
                <a:solidFill>
                  <a:srgbClr val="0070C0"/>
                </a:solidFill>
                <a:latin typeface="Times New Roman" panose="02020603050405020304" pitchFamily="18" charset="0"/>
                <a:ea typeface="Arial Black"/>
                <a:cs typeface="Times New Roman" panose="02020603050405020304" pitchFamily="18" charset="0"/>
                <a:sym typeface="Arial Black"/>
              </a:rPr>
              <a:t>:</a:t>
            </a:r>
          </a:p>
          <a:p>
            <a:endParaRPr lang="ru-RU" sz="1800" dirty="0"/>
          </a:p>
        </p:txBody>
      </p:sp>
      <p:sp>
        <p:nvSpPr>
          <p:cNvPr id="4" name="Объект 3"/>
          <p:cNvSpPr>
            <a:spLocks noGrp="1"/>
          </p:cNvSpPr>
          <p:nvPr>
            <p:ph sz="half" idx="2"/>
          </p:nvPr>
        </p:nvSpPr>
        <p:spPr>
          <a:xfrm>
            <a:off x="827584" y="2348880"/>
            <a:ext cx="3964120" cy="3601006"/>
          </a:xfrm>
        </p:spPr>
        <p:txBody>
          <a:bodyPr>
            <a:noAutofit/>
          </a:bodyPr>
          <a:lstStyle/>
          <a:p>
            <a:pPr marL="0" lvl="0" indent="0" algn="ctr">
              <a:spcBef>
                <a:spcPts val="0"/>
              </a:spcBef>
              <a:buNone/>
            </a:pPr>
            <a:endParaRPr lang="ru-RU" sz="1600" dirty="0">
              <a:solidFill>
                <a:schemeClr val="dk1"/>
              </a:solidFill>
              <a:latin typeface="Times New Roman" panose="02020603050405020304" pitchFamily="18" charset="0"/>
              <a:ea typeface="Arial Black"/>
              <a:cs typeface="Times New Roman" panose="02020603050405020304" pitchFamily="18" charset="0"/>
              <a:sym typeface="Arial Black"/>
            </a:endParaRPr>
          </a:p>
          <a:p>
            <a:pPr marL="622300" lvl="4" indent="-457200">
              <a:spcBef>
                <a:spcPts val="0"/>
              </a:spcBef>
              <a:buClr>
                <a:schemeClr val="dk1"/>
              </a:buClr>
              <a:buSzPct val="100000"/>
              <a:buFont typeface="Arial" panose="020B0604020202020204" pitchFamily="34" charset="0"/>
              <a:buChar char="•"/>
            </a:pPr>
            <a:r>
              <a:rPr lang="ru-RU" sz="1800" b="1" dirty="0" smtClean="0">
                <a:solidFill>
                  <a:schemeClr val="dk1"/>
                </a:solidFill>
                <a:latin typeface="Times New Roman" panose="02020603050405020304" pitchFamily="18" charset="0"/>
                <a:ea typeface="Arial"/>
                <a:cs typeface="Times New Roman" panose="02020603050405020304" pitchFamily="18" charset="0"/>
                <a:sym typeface="Arial"/>
              </a:rPr>
              <a:t>игровая; </a:t>
            </a:r>
            <a:endParaRPr lang="ru-RU" sz="1800" b="1" dirty="0">
              <a:solidFill>
                <a:schemeClr val="dk1"/>
              </a:solidFill>
              <a:latin typeface="Times New Roman" panose="02020603050405020304" pitchFamily="18" charset="0"/>
              <a:ea typeface="Arial"/>
              <a:cs typeface="Times New Roman" panose="02020603050405020304" pitchFamily="18" charset="0"/>
              <a:sym typeface="Arial"/>
            </a:endParaRPr>
          </a:p>
          <a:p>
            <a:pPr marL="622300" lvl="4" indent="-457200">
              <a:spcBef>
                <a:spcPts val="0"/>
              </a:spcBef>
              <a:buClr>
                <a:schemeClr val="dk1"/>
              </a:buClr>
              <a:buSzPct val="100000"/>
              <a:buFont typeface="Arial" panose="020B0604020202020204" pitchFamily="34" charset="0"/>
              <a:buChar char="•"/>
            </a:pPr>
            <a:r>
              <a:rPr lang="ru-RU" sz="1800" b="1" dirty="0">
                <a:solidFill>
                  <a:schemeClr val="dk1"/>
                </a:solidFill>
                <a:latin typeface="Times New Roman" panose="02020603050405020304" pitchFamily="18" charset="0"/>
                <a:ea typeface="Arial"/>
                <a:cs typeface="Times New Roman" panose="02020603050405020304" pitchFamily="18" charset="0"/>
                <a:sym typeface="Arial"/>
              </a:rPr>
              <a:t>коммуникативная,</a:t>
            </a:r>
          </a:p>
          <a:p>
            <a:pPr marL="622300" lvl="4" indent="-457200">
              <a:spcBef>
                <a:spcPts val="0"/>
              </a:spcBef>
              <a:buClr>
                <a:schemeClr val="dk1"/>
              </a:buClr>
              <a:buSzPct val="100000"/>
              <a:buFont typeface="Arial" panose="020B0604020202020204" pitchFamily="34" charset="0"/>
              <a:buChar char="•"/>
            </a:pPr>
            <a:r>
              <a:rPr lang="ru-RU" sz="1800" b="1" dirty="0">
                <a:solidFill>
                  <a:schemeClr val="dk1"/>
                </a:solidFill>
                <a:latin typeface="Times New Roman" panose="02020603050405020304" pitchFamily="18" charset="0"/>
                <a:ea typeface="Arial"/>
                <a:cs typeface="Times New Roman" panose="02020603050405020304" pitchFamily="18" charset="0"/>
                <a:sym typeface="Arial"/>
              </a:rPr>
              <a:t>познавательно-исследовательская, </a:t>
            </a:r>
          </a:p>
          <a:p>
            <a:pPr marL="622300" lvl="4" indent="-457200">
              <a:spcBef>
                <a:spcPts val="0"/>
              </a:spcBef>
              <a:buClr>
                <a:schemeClr val="dk1"/>
              </a:buClr>
              <a:buSzPct val="100000"/>
              <a:buFont typeface="Arial" panose="020B0604020202020204" pitchFamily="34" charset="0"/>
              <a:buChar char="•"/>
            </a:pPr>
            <a:r>
              <a:rPr lang="ru-RU" sz="1800" b="1" dirty="0">
                <a:solidFill>
                  <a:schemeClr val="dk1"/>
                </a:solidFill>
                <a:latin typeface="Times New Roman" panose="02020603050405020304" pitchFamily="18" charset="0"/>
                <a:ea typeface="Arial"/>
                <a:cs typeface="Times New Roman" panose="02020603050405020304" pitchFamily="18" charset="0"/>
                <a:sym typeface="Arial"/>
              </a:rPr>
              <a:t>восприятие художественной литературы и фольклора, </a:t>
            </a:r>
          </a:p>
          <a:p>
            <a:pPr marL="622300" lvl="4" indent="-457200">
              <a:spcBef>
                <a:spcPts val="0"/>
              </a:spcBef>
              <a:buClr>
                <a:schemeClr val="dk1"/>
              </a:buClr>
              <a:buSzPct val="100000"/>
              <a:buFont typeface="Arial" panose="020B0604020202020204" pitchFamily="34" charset="0"/>
              <a:buChar char="•"/>
            </a:pPr>
            <a:r>
              <a:rPr lang="ru-RU" sz="1800" b="1" dirty="0">
                <a:solidFill>
                  <a:schemeClr val="dk1"/>
                </a:solidFill>
                <a:latin typeface="Times New Roman" panose="02020603050405020304" pitchFamily="18" charset="0"/>
                <a:ea typeface="Arial"/>
                <a:cs typeface="Times New Roman" panose="02020603050405020304" pitchFamily="18" charset="0"/>
                <a:sym typeface="Arial"/>
              </a:rPr>
              <a:t>продуктивная, </a:t>
            </a:r>
          </a:p>
          <a:p>
            <a:pPr marL="622300" lvl="4" indent="-457200">
              <a:spcBef>
                <a:spcPts val="0"/>
              </a:spcBef>
              <a:buClr>
                <a:schemeClr val="dk1"/>
              </a:buClr>
              <a:buSzPct val="100000"/>
              <a:buFont typeface="Arial" panose="020B0604020202020204" pitchFamily="34" charset="0"/>
              <a:buChar char="•"/>
            </a:pPr>
            <a:r>
              <a:rPr lang="ru-RU" sz="1800" b="1" dirty="0">
                <a:solidFill>
                  <a:schemeClr val="dk1"/>
                </a:solidFill>
                <a:latin typeface="Times New Roman" panose="02020603050405020304" pitchFamily="18" charset="0"/>
                <a:ea typeface="Arial"/>
                <a:cs typeface="Times New Roman" panose="02020603050405020304" pitchFamily="18" charset="0"/>
                <a:sym typeface="Arial"/>
              </a:rPr>
              <a:t>музыкальная, </a:t>
            </a:r>
          </a:p>
          <a:p>
            <a:pPr marL="622300" lvl="4" indent="-457200">
              <a:spcBef>
                <a:spcPts val="0"/>
              </a:spcBef>
              <a:buClr>
                <a:schemeClr val="dk1"/>
              </a:buClr>
              <a:buSzPct val="100000"/>
              <a:buFont typeface="Arial" panose="020B0604020202020204" pitchFamily="34" charset="0"/>
              <a:buChar char="•"/>
            </a:pPr>
            <a:r>
              <a:rPr lang="ru-RU" sz="1800" b="1" dirty="0">
                <a:solidFill>
                  <a:schemeClr val="dk1"/>
                </a:solidFill>
                <a:latin typeface="Times New Roman" panose="02020603050405020304" pitchFamily="18" charset="0"/>
                <a:ea typeface="Arial"/>
                <a:cs typeface="Times New Roman" panose="02020603050405020304" pitchFamily="18" charset="0"/>
                <a:sym typeface="Arial"/>
              </a:rPr>
              <a:t>двигательная, </a:t>
            </a:r>
          </a:p>
          <a:p>
            <a:pPr marL="622300" lvl="4" indent="-457200">
              <a:spcBef>
                <a:spcPts val="0"/>
              </a:spcBef>
              <a:buClr>
                <a:schemeClr val="dk1"/>
              </a:buClr>
              <a:buSzPct val="100000"/>
              <a:buFont typeface="Arial" panose="020B0604020202020204" pitchFamily="34" charset="0"/>
              <a:buChar char="•"/>
            </a:pPr>
            <a:r>
              <a:rPr lang="ru-RU" sz="1800" b="1" dirty="0">
                <a:solidFill>
                  <a:schemeClr val="dk1"/>
                </a:solidFill>
                <a:latin typeface="Times New Roman" panose="02020603050405020304" pitchFamily="18" charset="0"/>
                <a:ea typeface="Arial"/>
                <a:cs typeface="Times New Roman" panose="02020603050405020304" pitchFamily="18" charset="0"/>
                <a:sym typeface="Arial"/>
              </a:rPr>
              <a:t>элементарная </a:t>
            </a:r>
            <a:r>
              <a:rPr lang="ru-RU" sz="1800" b="1" dirty="0" smtClean="0">
                <a:solidFill>
                  <a:schemeClr val="dk1"/>
                </a:solidFill>
                <a:latin typeface="Times New Roman" panose="02020603050405020304" pitchFamily="18" charset="0"/>
                <a:ea typeface="Arial"/>
                <a:cs typeface="Times New Roman" panose="02020603050405020304" pitchFamily="18" charset="0"/>
                <a:sym typeface="Arial"/>
              </a:rPr>
              <a:t>трудовая;</a:t>
            </a:r>
            <a:endParaRPr lang="ru-RU" sz="1800" b="1" dirty="0">
              <a:solidFill>
                <a:schemeClr val="dk1"/>
              </a:solidFill>
              <a:latin typeface="Times New Roman" panose="02020603050405020304" pitchFamily="18" charset="0"/>
              <a:ea typeface="Arial"/>
              <a:cs typeface="Times New Roman" panose="02020603050405020304" pitchFamily="18" charset="0"/>
              <a:sym typeface="Arial"/>
            </a:endParaRPr>
          </a:p>
          <a:p>
            <a:endParaRPr lang="ru-RU" sz="1800" dirty="0"/>
          </a:p>
        </p:txBody>
      </p:sp>
      <p:sp>
        <p:nvSpPr>
          <p:cNvPr id="5" name="Текст 4"/>
          <p:cNvSpPr>
            <a:spLocks noGrp="1"/>
          </p:cNvSpPr>
          <p:nvPr>
            <p:ph type="body" sz="quarter" idx="3"/>
          </p:nvPr>
        </p:nvSpPr>
        <p:spPr>
          <a:xfrm>
            <a:off x="4500562" y="1412776"/>
            <a:ext cx="4247901" cy="1587596"/>
          </a:xfrm>
        </p:spPr>
        <p:txBody>
          <a:bodyPr/>
          <a:lstStyle/>
          <a:p>
            <a:pPr marL="352425" lvl="0" indent="-352425" algn="ctr">
              <a:spcBef>
                <a:spcPts val="0"/>
              </a:spcBef>
              <a:buSzPct val="25000"/>
            </a:pPr>
            <a:r>
              <a:rPr lang="ru-RU" sz="1800" b="1" dirty="0">
                <a:solidFill>
                  <a:srgbClr val="0070C0"/>
                </a:solidFill>
                <a:latin typeface="Times New Roman" panose="02020603050405020304" pitchFamily="18" charset="0"/>
                <a:ea typeface="Arial Black"/>
                <a:cs typeface="Times New Roman" panose="02020603050405020304" pitchFamily="18" charset="0"/>
                <a:sym typeface="Arial Black"/>
              </a:rPr>
              <a:t>В РАЗНЫХ ВИДАХ</a:t>
            </a:r>
          </a:p>
          <a:p>
            <a:pPr marL="352425" lvl="0" indent="-352425" algn="ctr">
              <a:spcBef>
                <a:spcPts val="0"/>
              </a:spcBef>
              <a:buSzPct val="25000"/>
            </a:pPr>
            <a:r>
              <a:rPr lang="ru-RU" sz="1800" b="1" dirty="0">
                <a:solidFill>
                  <a:srgbClr val="0070C0"/>
                </a:solidFill>
                <a:latin typeface="Times New Roman" panose="02020603050405020304" pitchFamily="18" charset="0"/>
                <a:ea typeface="Arial Black"/>
                <a:cs typeface="Times New Roman" panose="02020603050405020304" pitchFamily="18" charset="0"/>
                <a:sym typeface="Arial Black"/>
              </a:rPr>
              <a:t>ОБРАЗОВАТЕЛЬНОЙ      ДЕЯТЕЛЬНОСТИ:</a:t>
            </a:r>
            <a:endParaRPr lang="ru-RU" sz="1800" b="1" dirty="0">
              <a:solidFill>
                <a:srgbClr val="0070C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quarter" idx="4"/>
          </p:nvPr>
        </p:nvSpPr>
        <p:spPr>
          <a:xfrm>
            <a:off x="4929190" y="3071810"/>
            <a:ext cx="3187688" cy="2878075"/>
          </a:xfrm>
        </p:spPr>
        <p:txBody>
          <a:bodyPr>
            <a:normAutofit/>
          </a:bodyPr>
          <a:lstStyle/>
          <a:p>
            <a:pPr marL="546100" lvl="0" indent="-381000">
              <a:spcBef>
                <a:spcPts val="0"/>
              </a:spcBef>
              <a:buClr>
                <a:schemeClr val="dk1"/>
              </a:buClr>
              <a:buSzPct val="100000"/>
              <a:buFont typeface="Arial" panose="020B0604020202020204" pitchFamily="34" charset="0"/>
              <a:buChar char="•"/>
            </a:pPr>
            <a:r>
              <a:rPr lang="ru-RU" b="1" dirty="0" smtClean="0">
                <a:solidFill>
                  <a:schemeClr val="dk1"/>
                </a:solidFill>
                <a:latin typeface="Times New Roman" panose="02020603050405020304" pitchFamily="18" charset="0"/>
                <a:ea typeface="Arial"/>
                <a:cs typeface="Times New Roman" panose="02020603050405020304" pitchFamily="18" charset="0"/>
                <a:sym typeface="Arial"/>
              </a:rPr>
              <a:t>непосредственно организованной;</a:t>
            </a:r>
            <a:endParaRPr lang="ru-RU" b="1" dirty="0">
              <a:solidFill>
                <a:schemeClr val="dk1"/>
              </a:solidFill>
              <a:latin typeface="Times New Roman" panose="02020603050405020304" pitchFamily="18" charset="0"/>
              <a:ea typeface="Arial"/>
              <a:cs typeface="Times New Roman" panose="02020603050405020304" pitchFamily="18" charset="0"/>
              <a:sym typeface="Arial"/>
            </a:endParaRPr>
          </a:p>
          <a:p>
            <a:pPr marL="546100" lvl="0" indent="-381000">
              <a:spcBef>
                <a:spcPts val="0"/>
              </a:spcBef>
              <a:buClr>
                <a:schemeClr val="dk1"/>
              </a:buClr>
              <a:buSzPct val="100000"/>
              <a:buFont typeface="Arial" panose="020B0604020202020204" pitchFamily="34" charset="0"/>
              <a:buChar char="•"/>
            </a:pPr>
            <a:r>
              <a:rPr lang="ru-RU" b="1" dirty="0">
                <a:solidFill>
                  <a:schemeClr val="dk1"/>
                </a:solidFill>
                <a:latin typeface="Times New Roman" panose="02020603050405020304" pitchFamily="18" charset="0"/>
                <a:ea typeface="Arial"/>
                <a:cs typeface="Times New Roman" panose="02020603050405020304" pitchFamily="18" charset="0"/>
                <a:sym typeface="Arial"/>
              </a:rPr>
              <a:t>в режимных моментах</a:t>
            </a:r>
          </a:p>
          <a:p>
            <a:pPr marL="546100" lvl="0" indent="-381000">
              <a:spcBef>
                <a:spcPts val="0"/>
              </a:spcBef>
              <a:buClr>
                <a:schemeClr val="dk1"/>
              </a:buClr>
              <a:buSzPct val="100000"/>
              <a:buNone/>
            </a:pPr>
            <a:r>
              <a:rPr lang="ru-RU" b="1" dirty="0">
                <a:solidFill>
                  <a:schemeClr val="dk1"/>
                </a:solidFill>
                <a:latin typeface="Times New Roman" panose="02020603050405020304" pitchFamily="18" charset="0"/>
                <a:ea typeface="Arial"/>
                <a:cs typeface="Times New Roman" panose="02020603050405020304" pitchFamily="18" charset="0"/>
                <a:sym typeface="Arial"/>
              </a:rPr>
              <a:t>в </a:t>
            </a:r>
            <a:r>
              <a:rPr lang="ru-RU" b="1" dirty="0" smtClean="0">
                <a:solidFill>
                  <a:schemeClr val="dk1"/>
                </a:solidFill>
                <a:latin typeface="Times New Roman" panose="02020603050405020304" pitchFamily="18" charset="0"/>
                <a:ea typeface="Arial"/>
                <a:cs typeface="Times New Roman" panose="02020603050405020304" pitchFamily="18" charset="0"/>
                <a:sym typeface="Arial"/>
              </a:rPr>
              <a:t>самостоятельной; деятельности;</a:t>
            </a:r>
            <a:endParaRPr lang="ru-RU" b="1" dirty="0">
              <a:solidFill>
                <a:schemeClr val="dk1"/>
              </a:solidFill>
              <a:latin typeface="Times New Roman" panose="02020603050405020304" pitchFamily="18" charset="0"/>
              <a:ea typeface="Arial"/>
              <a:cs typeface="Times New Roman" panose="02020603050405020304" pitchFamily="18" charset="0"/>
              <a:sym typeface="Arial"/>
            </a:endParaRPr>
          </a:p>
          <a:p>
            <a:pPr marL="352425" lvl="0" indent="-352425">
              <a:spcBef>
                <a:spcPts val="0"/>
              </a:spcBef>
              <a:buSzPct val="25000"/>
              <a:buNone/>
            </a:pPr>
            <a:endParaRPr lang="ru-RU" b="1" dirty="0">
              <a:solidFill>
                <a:schemeClr val="dk1"/>
              </a:solidFill>
              <a:latin typeface="Times New Roman" panose="02020603050405020304" pitchFamily="18" charset="0"/>
              <a:ea typeface="Arial Black"/>
              <a:cs typeface="Times New Roman" panose="02020603050405020304" pitchFamily="18" charset="0"/>
              <a:sym typeface="Arial Black"/>
            </a:endParaRPr>
          </a:p>
          <a:p>
            <a:endParaRPr lang="ru-RU" b="1" dirty="0"/>
          </a:p>
        </p:txBody>
      </p:sp>
    </p:spTree>
    <p:extLst>
      <p:ext uri="{BB962C8B-B14F-4D97-AF65-F5344CB8AC3E}">
        <p14:creationId xmlns:p14="http://schemas.microsoft.com/office/powerpoint/2010/main" xmlns="" val="3635219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714348" y="571480"/>
            <a:ext cx="7500990" cy="538609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Формирование самостоятельности</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дошкольной педагогике развитие самостоятельности у детей изучалось в разных видах деятельности, которые, по мнению исследователей, и являются главными факторами формирования этого личностного качества</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Каждая деятельность оказывает своеобразное влияние на развитие разных компонентов самостоятельности. Так, игра способствует развитию активности и инициативы (С. А. </a:t>
            </a:r>
            <a:r>
              <a:rPr kumimoji="0" lang="ru-RU"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Марутян</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 Я. </a:t>
            </a:r>
            <a:r>
              <a:rPr kumimoji="0" lang="ru-RU"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Михайленко</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Д. Б. </a:t>
            </a:r>
            <a:r>
              <a:rPr kumimoji="0" lang="ru-RU"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Эльконин</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трудовой деятельности заложены благоприятные возможности для формирования целенаправленности и осознанности действий, настойчивости в достижении результата (М. В. </a:t>
            </a:r>
            <a:r>
              <a:rPr kumimoji="0" lang="ru-RU"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Крулехт</a:t>
            </a:r>
            <a:r>
              <a:rPr kumimoji="0" lang="ru-RU"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И. Логинова, Д. В. Сергеева), в продуктивных видах деятельности формируются независимость ребенка от взрослого, стремление к поиску адекватных средств самовыражения</a:t>
            </a:r>
            <a:r>
              <a:rPr kumimoji="0" lang="ru-RU"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Натуральные материалы">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A2BEDC8B-F191-493B-BA33-0F4F800A89D3}"/>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1235</TotalTime>
  <Words>2199</Words>
  <Application>Microsoft Office PowerPoint</Application>
  <PresentationFormat>Экран (4:3)</PresentationFormat>
  <Paragraphs>108</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Натуральные материалы</vt:lpstr>
      <vt:lpstr>Слайд 1</vt:lpstr>
      <vt:lpstr>Слайд 2</vt:lpstr>
      <vt:lpstr>Слайд 3</vt:lpstr>
      <vt:lpstr>Слайд 4</vt:lpstr>
      <vt:lpstr>Слайд 5</vt:lpstr>
      <vt:lpstr>Слайд 6</vt:lpstr>
      <vt:lpstr>Толковый словарь русского языка Д.Н. Ушаков </vt:lpstr>
      <vt:lpstr>Развитие детской инициативы и самостоятельности осуществляется:</vt:lpstr>
      <vt:lpstr>Слайд 9</vt:lpstr>
      <vt:lpstr>Слайд 10</vt:lpstr>
      <vt:lpstr>Слайд 11</vt:lpstr>
      <vt:lpstr> Особого внимания заслуживает такое понятие как «творческая инициатива».        Под творческой инициативой следует понимать включенность ребёнка в сюжетную игру, как основную  деятельность дошкольника.  </vt:lpstr>
      <vt:lpstr>Слайд 13</vt:lpstr>
      <vt:lpstr>Слайд 14</vt:lpstr>
      <vt:lpstr>Слайд 15</vt:lpstr>
      <vt:lpstr>Принципы подхода к организации предметно- пространственной развивающей образовательной среды</vt:lpstr>
      <vt:lpstr>Слайд 17</vt:lpstr>
      <vt:lpstr>Слайд 18</vt:lpstr>
      <vt:lpstr>Слайд 19</vt:lpstr>
      <vt:lpstr>Слайд 20</vt:lpstr>
      <vt:lpstr>Принцип дистанции,  позиции при взаимодействии </vt:lpstr>
      <vt:lpstr>Принцип учета половых и возрастных различий детей </vt:lpstr>
      <vt:lpstr>Слайд 23</vt:lpstr>
      <vt:lpstr>Слайд 24</vt:lpstr>
      <vt:lpstr>Принцип эмоциональности среды, индивидуальной комфортности и эмоционального благополучия ребенка и взрослого   Принцип открытости - закрытости  </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Самостоятельная деятельность и создание условий</dc:title>
  <dc:creator>Елена Лавренова</dc:creator>
  <cp:lastModifiedBy>мамуля</cp:lastModifiedBy>
  <cp:revision>129</cp:revision>
  <dcterms:created xsi:type="dcterms:W3CDTF">2015-11-23T06:52:46Z</dcterms:created>
  <dcterms:modified xsi:type="dcterms:W3CDTF">2017-02-14T15:34:33Z</dcterms:modified>
</cp:coreProperties>
</file>